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2" r:id="rId5"/>
    <p:sldId id="266" r:id="rId6"/>
    <p:sldId id="267" r:id="rId7"/>
    <p:sldId id="268" r:id="rId8"/>
    <p:sldId id="269" r:id="rId9"/>
    <p:sldId id="270" r:id="rId10"/>
    <p:sldId id="271" r:id="rId11"/>
    <p:sldId id="273" r:id="rId12"/>
    <p:sldId id="272" r:id="rId13"/>
    <p:sldId id="275" r:id="rId14"/>
    <p:sldId id="276" r:id="rId15"/>
    <p:sldId id="259" r:id="rId16"/>
    <p:sldId id="258" r:id="rId17"/>
    <p:sldId id="277" r:id="rId18"/>
    <p:sldId id="283" r:id="rId19"/>
    <p:sldId id="278" r:id="rId20"/>
    <p:sldId id="279" r:id="rId21"/>
    <p:sldId id="281" r:id="rId22"/>
    <p:sldId id="280" r:id="rId23"/>
    <p:sldId id="282"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1572E6-9DD7-4D3F-B584-C848F69A9643}" v="181" dt="2023-09-27T23:32:49.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7" autoAdjust="0"/>
    <p:restoredTop sz="94660"/>
  </p:normalViewPr>
  <p:slideViewPr>
    <p:cSldViewPr snapToGrid="0">
      <p:cViewPr varScale="1">
        <p:scale>
          <a:sx n="91" d="100"/>
          <a:sy n="91" d="100"/>
        </p:scale>
        <p:origin x="13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91F01-D715-1601-1285-DC4641421D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4B1CF65-A15D-B202-3E69-A1DDCF06C9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E408097-A22B-D228-D38A-281E376BAB08}"/>
              </a:ext>
            </a:extLst>
          </p:cNvPr>
          <p:cNvSpPr>
            <a:spLocks noGrp="1"/>
          </p:cNvSpPr>
          <p:nvPr>
            <p:ph type="dt" sz="half" idx="10"/>
          </p:nvPr>
        </p:nvSpPr>
        <p:spPr/>
        <p:txBody>
          <a:bodyPr/>
          <a:lstStyle/>
          <a:p>
            <a:fld id="{B053C80D-8626-4A56-ADBA-1D983C84935E}" type="datetimeFigureOut">
              <a:rPr lang="en-CA" smtClean="0"/>
              <a:t>2023-09-28</a:t>
            </a:fld>
            <a:endParaRPr lang="en-CA"/>
          </a:p>
        </p:txBody>
      </p:sp>
      <p:sp>
        <p:nvSpPr>
          <p:cNvPr id="5" name="Footer Placeholder 4">
            <a:extLst>
              <a:ext uri="{FF2B5EF4-FFF2-40B4-BE49-F238E27FC236}">
                <a16:creationId xmlns:a16="http://schemas.microsoft.com/office/drawing/2014/main" id="{D2D8BA15-74DE-AB01-A90C-555E1E9DC52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94FA8CB-4DD4-924D-3B20-669A74BF72BF}"/>
              </a:ext>
            </a:extLst>
          </p:cNvPr>
          <p:cNvSpPr>
            <a:spLocks noGrp="1"/>
          </p:cNvSpPr>
          <p:nvPr>
            <p:ph type="sldNum" sz="quarter" idx="12"/>
          </p:nvPr>
        </p:nvSpPr>
        <p:spPr/>
        <p:txBody>
          <a:bodyPr/>
          <a:lstStyle/>
          <a:p>
            <a:fld id="{89034000-CBCD-4329-8759-33993F1241D9}" type="slidenum">
              <a:rPr lang="en-CA" smtClean="0"/>
              <a:t>‹#›</a:t>
            </a:fld>
            <a:endParaRPr lang="en-CA"/>
          </a:p>
        </p:txBody>
      </p:sp>
    </p:spTree>
    <p:extLst>
      <p:ext uri="{BB962C8B-B14F-4D97-AF65-F5344CB8AC3E}">
        <p14:creationId xmlns:p14="http://schemas.microsoft.com/office/powerpoint/2010/main" val="123340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7080-D49C-8DC9-7753-EB1DF9A15A7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6A30272-DDB1-9EA9-B176-52021176F0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2F8C486-794E-D155-C46A-DD705ED3DEF4}"/>
              </a:ext>
            </a:extLst>
          </p:cNvPr>
          <p:cNvSpPr>
            <a:spLocks noGrp="1"/>
          </p:cNvSpPr>
          <p:nvPr>
            <p:ph type="dt" sz="half" idx="10"/>
          </p:nvPr>
        </p:nvSpPr>
        <p:spPr/>
        <p:txBody>
          <a:bodyPr/>
          <a:lstStyle/>
          <a:p>
            <a:fld id="{B053C80D-8626-4A56-ADBA-1D983C84935E}" type="datetimeFigureOut">
              <a:rPr lang="en-CA" smtClean="0"/>
              <a:t>2023-09-28</a:t>
            </a:fld>
            <a:endParaRPr lang="en-CA"/>
          </a:p>
        </p:txBody>
      </p:sp>
      <p:sp>
        <p:nvSpPr>
          <p:cNvPr id="5" name="Footer Placeholder 4">
            <a:extLst>
              <a:ext uri="{FF2B5EF4-FFF2-40B4-BE49-F238E27FC236}">
                <a16:creationId xmlns:a16="http://schemas.microsoft.com/office/drawing/2014/main" id="{558281AB-887E-782E-3A34-120D44DCCA8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01C23DA-7B4B-66F8-11DA-E41A828FA5DD}"/>
              </a:ext>
            </a:extLst>
          </p:cNvPr>
          <p:cNvSpPr>
            <a:spLocks noGrp="1"/>
          </p:cNvSpPr>
          <p:nvPr>
            <p:ph type="sldNum" sz="quarter" idx="12"/>
          </p:nvPr>
        </p:nvSpPr>
        <p:spPr/>
        <p:txBody>
          <a:bodyPr/>
          <a:lstStyle/>
          <a:p>
            <a:fld id="{89034000-CBCD-4329-8759-33993F1241D9}" type="slidenum">
              <a:rPr lang="en-CA" smtClean="0"/>
              <a:t>‹#›</a:t>
            </a:fld>
            <a:endParaRPr lang="en-CA"/>
          </a:p>
        </p:txBody>
      </p:sp>
    </p:spTree>
    <p:extLst>
      <p:ext uri="{BB962C8B-B14F-4D97-AF65-F5344CB8AC3E}">
        <p14:creationId xmlns:p14="http://schemas.microsoft.com/office/powerpoint/2010/main" val="3939530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717CC0-5650-660B-EAA7-5F5827B2CB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DD5D36E-5F10-FFAF-AE97-E8E995763F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9360828-AB3F-DD7A-5332-C6A511073AF1}"/>
              </a:ext>
            </a:extLst>
          </p:cNvPr>
          <p:cNvSpPr>
            <a:spLocks noGrp="1"/>
          </p:cNvSpPr>
          <p:nvPr>
            <p:ph type="dt" sz="half" idx="10"/>
          </p:nvPr>
        </p:nvSpPr>
        <p:spPr/>
        <p:txBody>
          <a:bodyPr/>
          <a:lstStyle/>
          <a:p>
            <a:fld id="{B053C80D-8626-4A56-ADBA-1D983C84935E}" type="datetimeFigureOut">
              <a:rPr lang="en-CA" smtClean="0"/>
              <a:t>2023-09-28</a:t>
            </a:fld>
            <a:endParaRPr lang="en-CA"/>
          </a:p>
        </p:txBody>
      </p:sp>
      <p:sp>
        <p:nvSpPr>
          <p:cNvPr id="5" name="Footer Placeholder 4">
            <a:extLst>
              <a:ext uri="{FF2B5EF4-FFF2-40B4-BE49-F238E27FC236}">
                <a16:creationId xmlns:a16="http://schemas.microsoft.com/office/drawing/2014/main" id="{A59740E5-DA55-E0FA-4A4E-D745235D2FB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03C3982-725F-3123-E7D1-BB40EF182330}"/>
              </a:ext>
            </a:extLst>
          </p:cNvPr>
          <p:cNvSpPr>
            <a:spLocks noGrp="1"/>
          </p:cNvSpPr>
          <p:nvPr>
            <p:ph type="sldNum" sz="quarter" idx="12"/>
          </p:nvPr>
        </p:nvSpPr>
        <p:spPr/>
        <p:txBody>
          <a:bodyPr/>
          <a:lstStyle/>
          <a:p>
            <a:fld id="{89034000-CBCD-4329-8759-33993F1241D9}" type="slidenum">
              <a:rPr lang="en-CA" smtClean="0"/>
              <a:t>‹#›</a:t>
            </a:fld>
            <a:endParaRPr lang="en-CA"/>
          </a:p>
        </p:txBody>
      </p:sp>
    </p:spTree>
    <p:extLst>
      <p:ext uri="{BB962C8B-B14F-4D97-AF65-F5344CB8AC3E}">
        <p14:creationId xmlns:p14="http://schemas.microsoft.com/office/powerpoint/2010/main" val="380191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CDC96-463B-3DFD-DCA6-4DC83366E2D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E929C11-2FEE-3DDD-37D4-38D29C6F38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4198288-25E7-9CFB-9390-50342E263A5D}"/>
              </a:ext>
            </a:extLst>
          </p:cNvPr>
          <p:cNvSpPr>
            <a:spLocks noGrp="1"/>
          </p:cNvSpPr>
          <p:nvPr>
            <p:ph type="dt" sz="half" idx="10"/>
          </p:nvPr>
        </p:nvSpPr>
        <p:spPr/>
        <p:txBody>
          <a:bodyPr/>
          <a:lstStyle/>
          <a:p>
            <a:fld id="{B053C80D-8626-4A56-ADBA-1D983C84935E}" type="datetimeFigureOut">
              <a:rPr lang="en-CA" smtClean="0"/>
              <a:t>2023-09-28</a:t>
            </a:fld>
            <a:endParaRPr lang="en-CA"/>
          </a:p>
        </p:txBody>
      </p:sp>
      <p:sp>
        <p:nvSpPr>
          <p:cNvPr id="5" name="Footer Placeholder 4">
            <a:extLst>
              <a:ext uri="{FF2B5EF4-FFF2-40B4-BE49-F238E27FC236}">
                <a16:creationId xmlns:a16="http://schemas.microsoft.com/office/drawing/2014/main" id="{A976B767-7115-7E3C-F444-5D18B92CC72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DA06935-4129-4C78-BEF7-77C71E834C33}"/>
              </a:ext>
            </a:extLst>
          </p:cNvPr>
          <p:cNvSpPr>
            <a:spLocks noGrp="1"/>
          </p:cNvSpPr>
          <p:nvPr>
            <p:ph type="sldNum" sz="quarter" idx="12"/>
          </p:nvPr>
        </p:nvSpPr>
        <p:spPr/>
        <p:txBody>
          <a:bodyPr/>
          <a:lstStyle/>
          <a:p>
            <a:fld id="{89034000-CBCD-4329-8759-33993F1241D9}" type="slidenum">
              <a:rPr lang="en-CA" smtClean="0"/>
              <a:t>‹#›</a:t>
            </a:fld>
            <a:endParaRPr lang="en-CA"/>
          </a:p>
        </p:txBody>
      </p:sp>
    </p:spTree>
    <p:extLst>
      <p:ext uri="{BB962C8B-B14F-4D97-AF65-F5344CB8AC3E}">
        <p14:creationId xmlns:p14="http://schemas.microsoft.com/office/powerpoint/2010/main" val="88660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9DFBC-26EA-90ED-6CB0-5842464100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95D2B9C-1ECB-5D4D-648D-198CCB2C11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B3759D-7F17-9468-D038-F07385C44FE4}"/>
              </a:ext>
            </a:extLst>
          </p:cNvPr>
          <p:cNvSpPr>
            <a:spLocks noGrp="1"/>
          </p:cNvSpPr>
          <p:nvPr>
            <p:ph type="dt" sz="half" idx="10"/>
          </p:nvPr>
        </p:nvSpPr>
        <p:spPr/>
        <p:txBody>
          <a:bodyPr/>
          <a:lstStyle/>
          <a:p>
            <a:fld id="{B053C80D-8626-4A56-ADBA-1D983C84935E}" type="datetimeFigureOut">
              <a:rPr lang="en-CA" smtClean="0"/>
              <a:t>2023-09-28</a:t>
            </a:fld>
            <a:endParaRPr lang="en-CA"/>
          </a:p>
        </p:txBody>
      </p:sp>
      <p:sp>
        <p:nvSpPr>
          <p:cNvPr id="5" name="Footer Placeholder 4">
            <a:extLst>
              <a:ext uri="{FF2B5EF4-FFF2-40B4-BE49-F238E27FC236}">
                <a16:creationId xmlns:a16="http://schemas.microsoft.com/office/drawing/2014/main" id="{1E86BFAA-992B-698C-9CCE-B3C70556F7B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C206572-3505-5024-E32C-66DFC00E74F2}"/>
              </a:ext>
            </a:extLst>
          </p:cNvPr>
          <p:cNvSpPr>
            <a:spLocks noGrp="1"/>
          </p:cNvSpPr>
          <p:nvPr>
            <p:ph type="sldNum" sz="quarter" idx="12"/>
          </p:nvPr>
        </p:nvSpPr>
        <p:spPr/>
        <p:txBody>
          <a:bodyPr/>
          <a:lstStyle/>
          <a:p>
            <a:fld id="{89034000-CBCD-4329-8759-33993F1241D9}" type="slidenum">
              <a:rPr lang="en-CA" smtClean="0"/>
              <a:t>‹#›</a:t>
            </a:fld>
            <a:endParaRPr lang="en-CA"/>
          </a:p>
        </p:txBody>
      </p:sp>
    </p:spTree>
    <p:extLst>
      <p:ext uri="{BB962C8B-B14F-4D97-AF65-F5344CB8AC3E}">
        <p14:creationId xmlns:p14="http://schemas.microsoft.com/office/powerpoint/2010/main" val="391050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7ED71-4416-DE44-0D3D-BC2CE7AF22D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678A972-3655-6A7B-95FB-D619E1B2E2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200F237-142F-8BED-3E8D-8EF6C5DD14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19BD572-CE4C-E7D3-8451-403FC820A167}"/>
              </a:ext>
            </a:extLst>
          </p:cNvPr>
          <p:cNvSpPr>
            <a:spLocks noGrp="1"/>
          </p:cNvSpPr>
          <p:nvPr>
            <p:ph type="dt" sz="half" idx="10"/>
          </p:nvPr>
        </p:nvSpPr>
        <p:spPr/>
        <p:txBody>
          <a:bodyPr/>
          <a:lstStyle/>
          <a:p>
            <a:fld id="{B053C80D-8626-4A56-ADBA-1D983C84935E}" type="datetimeFigureOut">
              <a:rPr lang="en-CA" smtClean="0"/>
              <a:t>2023-09-28</a:t>
            </a:fld>
            <a:endParaRPr lang="en-CA"/>
          </a:p>
        </p:txBody>
      </p:sp>
      <p:sp>
        <p:nvSpPr>
          <p:cNvPr id="6" name="Footer Placeholder 5">
            <a:extLst>
              <a:ext uri="{FF2B5EF4-FFF2-40B4-BE49-F238E27FC236}">
                <a16:creationId xmlns:a16="http://schemas.microsoft.com/office/drawing/2014/main" id="{1A7984C9-24B1-1092-7F27-1C42F3A02CE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184863D-74E5-981A-B3C7-65EE84437053}"/>
              </a:ext>
            </a:extLst>
          </p:cNvPr>
          <p:cNvSpPr>
            <a:spLocks noGrp="1"/>
          </p:cNvSpPr>
          <p:nvPr>
            <p:ph type="sldNum" sz="quarter" idx="12"/>
          </p:nvPr>
        </p:nvSpPr>
        <p:spPr/>
        <p:txBody>
          <a:bodyPr/>
          <a:lstStyle/>
          <a:p>
            <a:fld id="{89034000-CBCD-4329-8759-33993F1241D9}" type="slidenum">
              <a:rPr lang="en-CA" smtClean="0"/>
              <a:t>‹#›</a:t>
            </a:fld>
            <a:endParaRPr lang="en-CA"/>
          </a:p>
        </p:txBody>
      </p:sp>
    </p:spTree>
    <p:extLst>
      <p:ext uri="{BB962C8B-B14F-4D97-AF65-F5344CB8AC3E}">
        <p14:creationId xmlns:p14="http://schemas.microsoft.com/office/powerpoint/2010/main" val="2085217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758CC-C8A8-7D50-353D-F8C11456415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B8EB68-5054-4598-B4CC-283A2BC47C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38DE83-C57D-6D7B-B529-80CE4E56F4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5794F5C-DEFB-49D7-30AE-F473E36ADF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27642-5C46-476D-7ADC-AB18ABF8A4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B80C552-E38E-7F31-DE59-1CFADB3D1FA8}"/>
              </a:ext>
            </a:extLst>
          </p:cNvPr>
          <p:cNvSpPr>
            <a:spLocks noGrp="1"/>
          </p:cNvSpPr>
          <p:nvPr>
            <p:ph type="dt" sz="half" idx="10"/>
          </p:nvPr>
        </p:nvSpPr>
        <p:spPr/>
        <p:txBody>
          <a:bodyPr/>
          <a:lstStyle/>
          <a:p>
            <a:fld id="{B053C80D-8626-4A56-ADBA-1D983C84935E}" type="datetimeFigureOut">
              <a:rPr lang="en-CA" smtClean="0"/>
              <a:t>2023-09-28</a:t>
            </a:fld>
            <a:endParaRPr lang="en-CA"/>
          </a:p>
        </p:txBody>
      </p:sp>
      <p:sp>
        <p:nvSpPr>
          <p:cNvPr id="8" name="Footer Placeholder 7">
            <a:extLst>
              <a:ext uri="{FF2B5EF4-FFF2-40B4-BE49-F238E27FC236}">
                <a16:creationId xmlns:a16="http://schemas.microsoft.com/office/drawing/2014/main" id="{C39D3F1C-9A4E-34D7-D395-420D60CF132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C039C09-39B8-1C8E-5E3B-9B21DD42B029}"/>
              </a:ext>
            </a:extLst>
          </p:cNvPr>
          <p:cNvSpPr>
            <a:spLocks noGrp="1"/>
          </p:cNvSpPr>
          <p:nvPr>
            <p:ph type="sldNum" sz="quarter" idx="12"/>
          </p:nvPr>
        </p:nvSpPr>
        <p:spPr/>
        <p:txBody>
          <a:bodyPr/>
          <a:lstStyle/>
          <a:p>
            <a:fld id="{89034000-CBCD-4329-8759-33993F1241D9}" type="slidenum">
              <a:rPr lang="en-CA" smtClean="0"/>
              <a:t>‹#›</a:t>
            </a:fld>
            <a:endParaRPr lang="en-CA"/>
          </a:p>
        </p:txBody>
      </p:sp>
    </p:spTree>
    <p:extLst>
      <p:ext uri="{BB962C8B-B14F-4D97-AF65-F5344CB8AC3E}">
        <p14:creationId xmlns:p14="http://schemas.microsoft.com/office/powerpoint/2010/main" val="1875137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30E87-98FC-266B-A405-36B820E2701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ED6188A-5BF2-70D0-2E59-4D2AC3C1127F}"/>
              </a:ext>
            </a:extLst>
          </p:cNvPr>
          <p:cNvSpPr>
            <a:spLocks noGrp="1"/>
          </p:cNvSpPr>
          <p:nvPr>
            <p:ph type="dt" sz="half" idx="10"/>
          </p:nvPr>
        </p:nvSpPr>
        <p:spPr/>
        <p:txBody>
          <a:bodyPr/>
          <a:lstStyle/>
          <a:p>
            <a:fld id="{B053C80D-8626-4A56-ADBA-1D983C84935E}" type="datetimeFigureOut">
              <a:rPr lang="en-CA" smtClean="0"/>
              <a:t>2023-09-28</a:t>
            </a:fld>
            <a:endParaRPr lang="en-CA"/>
          </a:p>
        </p:txBody>
      </p:sp>
      <p:sp>
        <p:nvSpPr>
          <p:cNvPr id="4" name="Footer Placeholder 3">
            <a:extLst>
              <a:ext uri="{FF2B5EF4-FFF2-40B4-BE49-F238E27FC236}">
                <a16:creationId xmlns:a16="http://schemas.microsoft.com/office/drawing/2014/main" id="{BEB423EE-0FB2-40E6-66AC-3C0CED5050C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7B0ED04-A9EC-1F7A-AE7D-1233EA76A74A}"/>
              </a:ext>
            </a:extLst>
          </p:cNvPr>
          <p:cNvSpPr>
            <a:spLocks noGrp="1"/>
          </p:cNvSpPr>
          <p:nvPr>
            <p:ph type="sldNum" sz="quarter" idx="12"/>
          </p:nvPr>
        </p:nvSpPr>
        <p:spPr/>
        <p:txBody>
          <a:bodyPr/>
          <a:lstStyle/>
          <a:p>
            <a:fld id="{89034000-CBCD-4329-8759-33993F1241D9}" type="slidenum">
              <a:rPr lang="en-CA" smtClean="0"/>
              <a:t>‹#›</a:t>
            </a:fld>
            <a:endParaRPr lang="en-CA"/>
          </a:p>
        </p:txBody>
      </p:sp>
    </p:spTree>
    <p:extLst>
      <p:ext uri="{BB962C8B-B14F-4D97-AF65-F5344CB8AC3E}">
        <p14:creationId xmlns:p14="http://schemas.microsoft.com/office/powerpoint/2010/main" val="3360737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31EA46-5D8E-398A-9E28-FD821EDA8CB0}"/>
              </a:ext>
            </a:extLst>
          </p:cNvPr>
          <p:cNvSpPr>
            <a:spLocks noGrp="1"/>
          </p:cNvSpPr>
          <p:nvPr>
            <p:ph type="dt" sz="half" idx="10"/>
          </p:nvPr>
        </p:nvSpPr>
        <p:spPr/>
        <p:txBody>
          <a:bodyPr/>
          <a:lstStyle/>
          <a:p>
            <a:fld id="{B053C80D-8626-4A56-ADBA-1D983C84935E}" type="datetimeFigureOut">
              <a:rPr lang="en-CA" smtClean="0"/>
              <a:t>2023-09-28</a:t>
            </a:fld>
            <a:endParaRPr lang="en-CA"/>
          </a:p>
        </p:txBody>
      </p:sp>
      <p:sp>
        <p:nvSpPr>
          <p:cNvPr id="3" name="Footer Placeholder 2">
            <a:extLst>
              <a:ext uri="{FF2B5EF4-FFF2-40B4-BE49-F238E27FC236}">
                <a16:creationId xmlns:a16="http://schemas.microsoft.com/office/drawing/2014/main" id="{0C5BDE01-C6C1-BB83-CBA9-362A10089B9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E10F938-5CB8-FB34-BB0B-01AAA0633E5C}"/>
              </a:ext>
            </a:extLst>
          </p:cNvPr>
          <p:cNvSpPr>
            <a:spLocks noGrp="1"/>
          </p:cNvSpPr>
          <p:nvPr>
            <p:ph type="sldNum" sz="quarter" idx="12"/>
          </p:nvPr>
        </p:nvSpPr>
        <p:spPr/>
        <p:txBody>
          <a:bodyPr/>
          <a:lstStyle/>
          <a:p>
            <a:fld id="{89034000-CBCD-4329-8759-33993F1241D9}" type="slidenum">
              <a:rPr lang="en-CA" smtClean="0"/>
              <a:t>‹#›</a:t>
            </a:fld>
            <a:endParaRPr lang="en-CA"/>
          </a:p>
        </p:txBody>
      </p:sp>
    </p:spTree>
    <p:extLst>
      <p:ext uri="{BB962C8B-B14F-4D97-AF65-F5344CB8AC3E}">
        <p14:creationId xmlns:p14="http://schemas.microsoft.com/office/powerpoint/2010/main" val="119743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01EF-761B-094F-373B-F2A1C11165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6A205C6-83EB-7931-A1D9-44F2851257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FB04AF2-471F-25FA-2884-6D87E9D8DA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A686DC-6536-2142-DEEE-378CD6E0A4CA}"/>
              </a:ext>
            </a:extLst>
          </p:cNvPr>
          <p:cNvSpPr>
            <a:spLocks noGrp="1"/>
          </p:cNvSpPr>
          <p:nvPr>
            <p:ph type="dt" sz="half" idx="10"/>
          </p:nvPr>
        </p:nvSpPr>
        <p:spPr/>
        <p:txBody>
          <a:bodyPr/>
          <a:lstStyle/>
          <a:p>
            <a:fld id="{B053C80D-8626-4A56-ADBA-1D983C84935E}" type="datetimeFigureOut">
              <a:rPr lang="en-CA" smtClean="0"/>
              <a:t>2023-09-28</a:t>
            </a:fld>
            <a:endParaRPr lang="en-CA"/>
          </a:p>
        </p:txBody>
      </p:sp>
      <p:sp>
        <p:nvSpPr>
          <p:cNvPr id="6" name="Footer Placeholder 5">
            <a:extLst>
              <a:ext uri="{FF2B5EF4-FFF2-40B4-BE49-F238E27FC236}">
                <a16:creationId xmlns:a16="http://schemas.microsoft.com/office/drawing/2014/main" id="{40A30DDF-AE6D-A725-2109-3C966043CB5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165348C-E389-BA9D-9D47-1E1CDD2F8E96}"/>
              </a:ext>
            </a:extLst>
          </p:cNvPr>
          <p:cNvSpPr>
            <a:spLocks noGrp="1"/>
          </p:cNvSpPr>
          <p:nvPr>
            <p:ph type="sldNum" sz="quarter" idx="12"/>
          </p:nvPr>
        </p:nvSpPr>
        <p:spPr/>
        <p:txBody>
          <a:bodyPr/>
          <a:lstStyle/>
          <a:p>
            <a:fld id="{89034000-CBCD-4329-8759-33993F1241D9}" type="slidenum">
              <a:rPr lang="en-CA" smtClean="0"/>
              <a:t>‹#›</a:t>
            </a:fld>
            <a:endParaRPr lang="en-CA"/>
          </a:p>
        </p:txBody>
      </p:sp>
    </p:spTree>
    <p:extLst>
      <p:ext uri="{BB962C8B-B14F-4D97-AF65-F5344CB8AC3E}">
        <p14:creationId xmlns:p14="http://schemas.microsoft.com/office/powerpoint/2010/main" val="53828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E4711-B8DC-1C84-A138-5CD4673512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062BC2F-5474-722F-6B27-11390935DE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2050DA9-FD1E-612F-B53D-C1FFDB027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0C09F5-3BAD-2F18-2D65-CB87B5AEDC72}"/>
              </a:ext>
            </a:extLst>
          </p:cNvPr>
          <p:cNvSpPr>
            <a:spLocks noGrp="1"/>
          </p:cNvSpPr>
          <p:nvPr>
            <p:ph type="dt" sz="half" idx="10"/>
          </p:nvPr>
        </p:nvSpPr>
        <p:spPr/>
        <p:txBody>
          <a:bodyPr/>
          <a:lstStyle/>
          <a:p>
            <a:fld id="{B053C80D-8626-4A56-ADBA-1D983C84935E}" type="datetimeFigureOut">
              <a:rPr lang="en-CA" smtClean="0"/>
              <a:t>2023-09-28</a:t>
            </a:fld>
            <a:endParaRPr lang="en-CA"/>
          </a:p>
        </p:txBody>
      </p:sp>
      <p:sp>
        <p:nvSpPr>
          <p:cNvPr id="6" name="Footer Placeholder 5">
            <a:extLst>
              <a:ext uri="{FF2B5EF4-FFF2-40B4-BE49-F238E27FC236}">
                <a16:creationId xmlns:a16="http://schemas.microsoft.com/office/drawing/2014/main" id="{9AA4486C-DC38-2A87-E53F-D62EA69F66C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410F23D-58A8-8571-DAC4-F98BC75CD759}"/>
              </a:ext>
            </a:extLst>
          </p:cNvPr>
          <p:cNvSpPr>
            <a:spLocks noGrp="1"/>
          </p:cNvSpPr>
          <p:nvPr>
            <p:ph type="sldNum" sz="quarter" idx="12"/>
          </p:nvPr>
        </p:nvSpPr>
        <p:spPr/>
        <p:txBody>
          <a:bodyPr/>
          <a:lstStyle/>
          <a:p>
            <a:fld id="{89034000-CBCD-4329-8759-33993F1241D9}" type="slidenum">
              <a:rPr lang="en-CA" smtClean="0"/>
              <a:t>‹#›</a:t>
            </a:fld>
            <a:endParaRPr lang="en-CA"/>
          </a:p>
        </p:txBody>
      </p:sp>
    </p:spTree>
    <p:extLst>
      <p:ext uri="{BB962C8B-B14F-4D97-AF65-F5344CB8AC3E}">
        <p14:creationId xmlns:p14="http://schemas.microsoft.com/office/powerpoint/2010/main" val="1681046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56BADA-2E8B-EBA1-630A-7B3F48177B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91EF94E-8B82-5DD8-AC9B-236FC2E135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7C86B40-0E7A-4F1A-3DEE-4596CE4C29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C80D-8626-4A56-ADBA-1D983C84935E}" type="datetimeFigureOut">
              <a:rPr lang="en-CA" smtClean="0"/>
              <a:t>2023-09-28</a:t>
            </a:fld>
            <a:endParaRPr lang="en-CA"/>
          </a:p>
        </p:txBody>
      </p:sp>
      <p:sp>
        <p:nvSpPr>
          <p:cNvPr id="5" name="Footer Placeholder 4">
            <a:extLst>
              <a:ext uri="{FF2B5EF4-FFF2-40B4-BE49-F238E27FC236}">
                <a16:creationId xmlns:a16="http://schemas.microsoft.com/office/drawing/2014/main" id="{9B3FED20-DFA9-4C3C-70BC-9E72CE6016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6C6F0D9-FFC0-E8CE-1ECB-1DE5AA591D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34000-CBCD-4329-8759-33993F1241D9}" type="slidenum">
              <a:rPr lang="en-CA" smtClean="0"/>
              <a:t>‹#›</a:t>
            </a:fld>
            <a:endParaRPr lang="en-CA"/>
          </a:p>
        </p:txBody>
      </p:sp>
    </p:spTree>
    <p:extLst>
      <p:ext uri="{BB962C8B-B14F-4D97-AF65-F5344CB8AC3E}">
        <p14:creationId xmlns:p14="http://schemas.microsoft.com/office/powerpoint/2010/main" val="696771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oach.ca/coachs-kitch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tore1612051.company.site/?_ga=2.176960997.1519958261.1661972926-1657463766.166127120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nstagram.com/codiac_vikings/" TargetMode="External"/><Relationship Id="rId2" Type="http://schemas.openxmlformats.org/officeDocument/2006/relationships/hyperlink" Target="https://www.teamunify.com/team/cancvac/page/home"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wimnb.ca/wp-content/uploads/2019/10/2019-2020-SNB-Standards-LCSC-1-Page.pdf"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F53CD8-F564-4E20-2731-DAB0B1BEBB64}"/>
              </a:ext>
            </a:extLst>
          </p:cNvPr>
          <p:cNvSpPr>
            <a:spLocks noGrp="1"/>
          </p:cNvSpPr>
          <p:nvPr>
            <p:ph type="ctrTitle"/>
          </p:nvPr>
        </p:nvSpPr>
        <p:spPr>
          <a:xfrm>
            <a:off x="1094095" y="851517"/>
            <a:ext cx="5238466" cy="2991416"/>
          </a:xfrm>
        </p:spPr>
        <p:txBody>
          <a:bodyPr anchor="b">
            <a:normAutofit/>
          </a:bodyPr>
          <a:lstStyle/>
          <a:p>
            <a:pPr algn="l"/>
            <a:r>
              <a:rPr lang="en-US" sz="6600" b="1" dirty="0"/>
              <a:t>Codiac Vikings Aquatic Club</a:t>
            </a:r>
            <a:endParaRPr lang="en-CA" sz="6600" b="1" dirty="0"/>
          </a:p>
        </p:txBody>
      </p:sp>
      <p:sp>
        <p:nvSpPr>
          <p:cNvPr id="3" name="Subtitle 2">
            <a:extLst>
              <a:ext uri="{FF2B5EF4-FFF2-40B4-BE49-F238E27FC236}">
                <a16:creationId xmlns:a16="http://schemas.microsoft.com/office/drawing/2014/main" id="{FAE73187-C09B-7A8A-B088-9D9E7AEC8FA2}"/>
              </a:ext>
            </a:extLst>
          </p:cNvPr>
          <p:cNvSpPr>
            <a:spLocks noGrp="1"/>
          </p:cNvSpPr>
          <p:nvPr>
            <p:ph type="subTitle" idx="1"/>
          </p:nvPr>
        </p:nvSpPr>
        <p:spPr>
          <a:xfrm>
            <a:off x="1094096" y="3842932"/>
            <a:ext cx="4167115" cy="2163551"/>
          </a:xfrm>
        </p:spPr>
        <p:txBody>
          <a:bodyPr anchor="t">
            <a:normAutofit/>
          </a:bodyPr>
          <a:lstStyle/>
          <a:p>
            <a:r>
              <a:rPr lang="en-CA" dirty="0"/>
              <a:t>New Parents’ Orientation Meeting</a:t>
            </a:r>
          </a:p>
        </p:txBody>
      </p:sp>
      <p:sp>
        <p:nvSpPr>
          <p:cNvPr id="1033" name="Freeform: Shape 1032">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Codiac Vikings Aquatic Club">
            <a:extLst>
              <a:ext uri="{FF2B5EF4-FFF2-40B4-BE49-F238E27FC236}">
                <a16:creationId xmlns:a16="http://schemas.microsoft.com/office/drawing/2014/main" id="{E44A9187-AC09-598B-7CF2-56FB7C21A8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1503" y="2481203"/>
            <a:ext cx="3217333" cy="251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769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DF38D-C1B8-F92D-A329-0B3F54C0D2BB}"/>
              </a:ext>
            </a:extLst>
          </p:cNvPr>
          <p:cNvSpPr>
            <a:spLocks noGrp="1"/>
          </p:cNvSpPr>
          <p:nvPr>
            <p:ph type="title"/>
          </p:nvPr>
        </p:nvSpPr>
        <p:spPr>
          <a:xfrm>
            <a:off x="965199" y="851517"/>
            <a:ext cx="5130795" cy="1461778"/>
          </a:xfrm>
        </p:spPr>
        <p:txBody>
          <a:bodyPr>
            <a:normAutofit/>
          </a:bodyPr>
          <a:lstStyle/>
          <a:p>
            <a:pPr algn="ctr"/>
            <a:r>
              <a:rPr lang="en-CA" sz="4000" b="1" dirty="0"/>
              <a:t>Swimming Lingo</a:t>
            </a:r>
          </a:p>
        </p:txBody>
      </p:sp>
      <p:sp>
        <p:nvSpPr>
          <p:cNvPr id="3" name="Content Placeholder 2">
            <a:extLst>
              <a:ext uri="{FF2B5EF4-FFF2-40B4-BE49-F238E27FC236}">
                <a16:creationId xmlns:a16="http://schemas.microsoft.com/office/drawing/2014/main" id="{FEC5DFA6-EBEF-9931-9D63-AEE900AFDC2C}"/>
              </a:ext>
            </a:extLst>
          </p:cNvPr>
          <p:cNvSpPr>
            <a:spLocks noGrp="1"/>
          </p:cNvSpPr>
          <p:nvPr>
            <p:ph idx="1"/>
          </p:nvPr>
        </p:nvSpPr>
        <p:spPr>
          <a:xfrm>
            <a:off x="328527" y="2086147"/>
            <a:ext cx="5716369" cy="4771854"/>
          </a:xfrm>
        </p:spPr>
        <p:txBody>
          <a:bodyPr>
            <a:normAutofit/>
          </a:bodyPr>
          <a:lstStyle/>
          <a:p>
            <a:pPr>
              <a:buFont typeface="Wingdings" panose="05000000000000000000" pitchFamily="2" charset="2"/>
              <a:buChar char="Ø"/>
            </a:pPr>
            <a:r>
              <a:rPr lang="en-US" sz="2400" b="1" i="0" dirty="0">
                <a:solidFill>
                  <a:srgbClr val="0F0D0D"/>
                </a:solidFill>
                <a:effectLst/>
              </a:rPr>
              <a:t>Marshalling area </a:t>
            </a:r>
            <a:r>
              <a:rPr lang="en-US" sz="2400" i="0" dirty="0">
                <a:solidFill>
                  <a:srgbClr val="0F0D0D"/>
                </a:solidFill>
                <a:effectLst/>
              </a:rPr>
              <a:t>-</a:t>
            </a:r>
            <a:r>
              <a:rPr lang="en-US" sz="2400" b="1" i="0" dirty="0">
                <a:solidFill>
                  <a:srgbClr val="0F0D0D"/>
                </a:solidFill>
                <a:effectLst/>
              </a:rPr>
              <a:t> </a:t>
            </a:r>
            <a:r>
              <a:rPr lang="en-US" sz="1600" b="0" i="0" dirty="0">
                <a:solidFill>
                  <a:srgbClr val="0F0D0D"/>
                </a:solidFill>
                <a:effectLst/>
              </a:rPr>
              <a:t>The area on the pool deck where swimmers are “marshaled” prior to the race. Sometimes, rows of chairs will be set-up, with swimmers being assigned to a particular row along with the other swimmers in their heat. This is more typical of swim meets with younger swimmers</a:t>
            </a:r>
            <a:r>
              <a:rPr lang="en-US" sz="900" b="0" i="0" dirty="0">
                <a:solidFill>
                  <a:srgbClr val="0F0D0D"/>
                </a:solidFill>
                <a:effectLst/>
              </a:rPr>
              <a:t>.</a:t>
            </a:r>
          </a:p>
          <a:p>
            <a:pPr>
              <a:buFont typeface="Wingdings" panose="05000000000000000000" pitchFamily="2" charset="2"/>
              <a:buChar char="Ø"/>
            </a:pPr>
            <a:r>
              <a:rPr lang="en-US" sz="2400" b="1" dirty="0"/>
              <a:t>Event</a:t>
            </a:r>
            <a:r>
              <a:rPr lang="en-US" sz="1800" b="1" dirty="0"/>
              <a:t> </a:t>
            </a:r>
            <a:r>
              <a:rPr lang="en-US" sz="1600" dirty="0"/>
              <a:t>– the overall events your child swims (50 free, 100 breast, 50 back, 100 Fly, etc</a:t>
            </a:r>
            <a:r>
              <a:rPr lang="en-US" sz="900" dirty="0"/>
              <a:t>.</a:t>
            </a:r>
          </a:p>
          <a:p>
            <a:pPr>
              <a:buFont typeface="Wingdings" panose="05000000000000000000" pitchFamily="2" charset="2"/>
              <a:buChar char="Ø"/>
            </a:pPr>
            <a:r>
              <a:rPr lang="en-US" sz="2400" b="1" dirty="0"/>
              <a:t>Heat</a:t>
            </a:r>
            <a:r>
              <a:rPr lang="en-US" sz="1800" b="1" dirty="0"/>
              <a:t> </a:t>
            </a:r>
            <a:r>
              <a:rPr lang="en-US" sz="1600" dirty="0"/>
              <a:t>– the race your kid will swim in (against the other kids swimming in the same race) </a:t>
            </a:r>
          </a:p>
          <a:p>
            <a:pPr>
              <a:buFont typeface="Wingdings" panose="05000000000000000000" pitchFamily="2" charset="2"/>
              <a:buChar char="Ø"/>
            </a:pPr>
            <a:r>
              <a:rPr lang="en-CA" sz="2400" b="1" dirty="0"/>
              <a:t>PB</a:t>
            </a:r>
            <a:r>
              <a:rPr lang="en-CA" sz="2400" dirty="0"/>
              <a:t> </a:t>
            </a:r>
            <a:r>
              <a:rPr lang="en-CA" sz="1600" dirty="0"/>
              <a:t>– personal best time </a:t>
            </a:r>
          </a:p>
          <a:p>
            <a:pPr>
              <a:buFont typeface="Wingdings" panose="05000000000000000000" pitchFamily="2" charset="2"/>
              <a:buChar char="Ø"/>
            </a:pPr>
            <a:r>
              <a:rPr lang="en-US" sz="2400" b="1" i="0" dirty="0">
                <a:solidFill>
                  <a:srgbClr val="0F0D0D"/>
                </a:solidFill>
                <a:effectLst/>
              </a:rPr>
              <a:t>Heat sheet/Psych sheet</a:t>
            </a:r>
            <a:r>
              <a:rPr lang="en-US" sz="1600" dirty="0">
                <a:solidFill>
                  <a:srgbClr val="0F0D0D"/>
                </a:solidFill>
              </a:rPr>
              <a:t> -</a:t>
            </a:r>
            <a:r>
              <a:rPr lang="en-US" sz="1600" b="0" i="0" dirty="0">
                <a:solidFill>
                  <a:srgbClr val="0F0D0D"/>
                </a:solidFill>
                <a:effectLst/>
              </a:rPr>
              <a:t> A list of the day’s events, usually paper-bound, that lists the participants in each lane, their seed time, lane, and the heat they are in. Races are arranged by event number.</a:t>
            </a:r>
            <a:endParaRPr lang="en-US" sz="1600" b="0" i="0" dirty="0">
              <a:solidFill>
                <a:srgbClr val="000000"/>
              </a:solidFill>
              <a:effectLst/>
            </a:endParaRPr>
          </a:p>
        </p:txBody>
      </p:sp>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odiac Vikings Aquatic Club">
            <a:extLst>
              <a:ext uri="{FF2B5EF4-FFF2-40B4-BE49-F238E27FC236}">
                <a16:creationId xmlns:a16="http://schemas.microsoft.com/office/drawing/2014/main" id="{B31DF3FB-195E-81BF-6D69-7F16EA5E5C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5330" y="2457366"/>
            <a:ext cx="3217333" cy="251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041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DF38D-C1B8-F92D-A329-0B3F54C0D2BB}"/>
              </a:ext>
            </a:extLst>
          </p:cNvPr>
          <p:cNvSpPr>
            <a:spLocks noGrp="1"/>
          </p:cNvSpPr>
          <p:nvPr>
            <p:ph type="title"/>
          </p:nvPr>
        </p:nvSpPr>
        <p:spPr>
          <a:xfrm>
            <a:off x="965199" y="851517"/>
            <a:ext cx="5130795" cy="1461778"/>
          </a:xfrm>
        </p:spPr>
        <p:txBody>
          <a:bodyPr>
            <a:normAutofit/>
          </a:bodyPr>
          <a:lstStyle/>
          <a:p>
            <a:pPr algn="ctr"/>
            <a:r>
              <a:rPr lang="en-CA" sz="4000" b="1" dirty="0"/>
              <a:t>Food before &amp; during meets</a:t>
            </a:r>
          </a:p>
        </p:txBody>
      </p:sp>
      <p:sp>
        <p:nvSpPr>
          <p:cNvPr id="3" name="Content Placeholder 2">
            <a:extLst>
              <a:ext uri="{FF2B5EF4-FFF2-40B4-BE49-F238E27FC236}">
                <a16:creationId xmlns:a16="http://schemas.microsoft.com/office/drawing/2014/main" id="{FEC5DFA6-EBEF-9931-9D63-AEE900AFDC2C}"/>
              </a:ext>
            </a:extLst>
          </p:cNvPr>
          <p:cNvSpPr>
            <a:spLocks noGrp="1"/>
          </p:cNvSpPr>
          <p:nvPr>
            <p:ph idx="1"/>
          </p:nvPr>
        </p:nvSpPr>
        <p:spPr>
          <a:xfrm>
            <a:off x="219018" y="2053294"/>
            <a:ext cx="5716369" cy="4771854"/>
          </a:xfrm>
        </p:spPr>
        <p:txBody>
          <a:bodyPr>
            <a:normAutofit fontScale="92500" lnSpcReduction="10000"/>
          </a:bodyPr>
          <a:lstStyle/>
          <a:p>
            <a:pPr marL="0" indent="0" algn="ctr">
              <a:buNone/>
            </a:pPr>
            <a:r>
              <a:rPr lang="en-US" sz="1800" b="1" dirty="0"/>
              <a:t>On deck it's always good to snack on foods that are easy to digest such as: </a:t>
            </a:r>
          </a:p>
          <a:p>
            <a:pPr>
              <a:buFont typeface="Wingdings" panose="05000000000000000000" pitchFamily="2" charset="2"/>
              <a:buChar char="Ø"/>
            </a:pPr>
            <a:r>
              <a:rPr lang="en-US" sz="1600" dirty="0"/>
              <a:t>Low fiber cereal (less than 2 grams per serving) </a:t>
            </a:r>
          </a:p>
          <a:p>
            <a:pPr>
              <a:buFont typeface="Wingdings" panose="05000000000000000000" pitchFamily="2" charset="2"/>
              <a:buChar char="Ø"/>
            </a:pPr>
            <a:r>
              <a:rPr lang="en-US" sz="1600" dirty="0"/>
              <a:t>Pita bread or Naan bread </a:t>
            </a:r>
          </a:p>
          <a:p>
            <a:pPr>
              <a:buFont typeface="Wingdings" panose="05000000000000000000" pitchFamily="2" charset="2"/>
              <a:buChar char="Ø"/>
            </a:pPr>
            <a:r>
              <a:rPr lang="en-US" sz="1600" dirty="0"/>
              <a:t>Cooked pasta either plain or with olive oil and Parmesan cheese or non-spicy tomato sauce </a:t>
            </a:r>
          </a:p>
          <a:p>
            <a:pPr>
              <a:buFont typeface="Wingdings" panose="05000000000000000000" pitchFamily="2" charset="2"/>
              <a:buChar char="Ø"/>
            </a:pPr>
            <a:r>
              <a:rPr lang="en-US" sz="1600" dirty="0"/>
              <a:t>Dried fruit </a:t>
            </a:r>
          </a:p>
          <a:p>
            <a:pPr>
              <a:buFont typeface="Wingdings" panose="05000000000000000000" pitchFamily="2" charset="2"/>
              <a:buChar char="Ø"/>
            </a:pPr>
            <a:r>
              <a:rPr lang="en-US" sz="1600" dirty="0"/>
              <a:t>Yogurt, yogurt tubes, yogurt drinks </a:t>
            </a:r>
          </a:p>
          <a:p>
            <a:pPr>
              <a:buFont typeface="Wingdings" panose="05000000000000000000" pitchFamily="2" charset="2"/>
              <a:buChar char="Ø"/>
            </a:pPr>
            <a:r>
              <a:rPr lang="en-US" sz="1600" dirty="0"/>
              <a:t>Blueberry and/or pancakes </a:t>
            </a:r>
          </a:p>
          <a:p>
            <a:pPr>
              <a:buFont typeface="Wingdings" panose="05000000000000000000" pitchFamily="2" charset="2"/>
              <a:buChar char="Ø"/>
            </a:pPr>
            <a:r>
              <a:rPr lang="en-US" sz="1600" dirty="0"/>
              <a:t>Fruit-to-go bars </a:t>
            </a:r>
          </a:p>
          <a:p>
            <a:pPr>
              <a:buFont typeface="Wingdings" panose="05000000000000000000" pitchFamily="2" charset="2"/>
              <a:buChar char="Ø"/>
            </a:pPr>
            <a:r>
              <a:rPr lang="en-US" sz="1600" dirty="0"/>
              <a:t>Fruit smoothies </a:t>
            </a:r>
          </a:p>
          <a:p>
            <a:pPr>
              <a:buFont typeface="Wingdings" panose="05000000000000000000" pitchFamily="2" charset="2"/>
              <a:buChar char="Ø"/>
            </a:pPr>
            <a:r>
              <a:rPr lang="en-US" sz="1600" dirty="0"/>
              <a:t>Graham crackers </a:t>
            </a:r>
          </a:p>
          <a:p>
            <a:pPr>
              <a:buFont typeface="Wingdings" panose="05000000000000000000" pitchFamily="2" charset="2"/>
              <a:buChar char="Ø"/>
            </a:pPr>
            <a:r>
              <a:rPr lang="en-US" sz="1600" dirty="0"/>
              <a:t>Pretzels </a:t>
            </a:r>
          </a:p>
          <a:p>
            <a:pPr>
              <a:buFont typeface="Wingdings" panose="05000000000000000000" pitchFamily="2" charset="2"/>
              <a:buChar char="Ø"/>
            </a:pPr>
            <a:r>
              <a:rPr lang="en-US" sz="1600" dirty="0"/>
              <a:t>Plain sandwiches - bread product with lean meat. </a:t>
            </a:r>
          </a:p>
          <a:p>
            <a:pPr marL="0" indent="0" algn="ctr">
              <a:buNone/>
            </a:pPr>
            <a:r>
              <a:rPr lang="en-US" sz="1400" b="1" dirty="0"/>
              <a:t>Make sure to have a supper meal that is rich in carbohydrates and protein the night before the meet. Pasta, rice, or sweet potato eaten with lean meat/poultry or fish would be examples.</a:t>
            </a:r>
            <a:endParaRPr lang="en-US" sz="1400" b="1" i="0" dirty="0">
              <a:solidFill>
                <a:srgbClr val="C00000"/>
              </a:solidFill>
              <a:effectLst/>
            </a:endParaRPr>
          </a:p>
        </p:txBody>
      </p:sp>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odiac Vikings Aquatic Club">
            <a:extLst>
              <a:ext uri="{FF2B5EF4-FFF2-40B4-BE49-F238E27FC236}">
                <a16:creationId xmlns:a16="http://schemas.microsoft.com/office/drawing/2014/main" id="{B31DF3FB-195E-81BF-6D69-7F16EA5E5C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5330" y="2457366"/>
            <a:ext cx="3217333" cy="251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06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DF38D-C1B8-F92D-A329-0B3F54C0D2BB}"/>
              </a:ext>
            </a:extLst>
          </p:cNvPr>
          <p:cNvSpPr>
            <a:spLocks noGrp="1"/>
          </p:cNvSpPr>
          <p:nvPr>
            <p:ph type="title"/>
          </p:nvPr>
        </p:nvSpPr>
        <p:spPr>
          <a:xfrm>
            <a:off x="965199" y="851517"/>
            <a:ext cx="5130795" cy="1461778"/>
          </a:xfrm>
        </p:spPr>
        <p:txBody>
          <a:bodyPr>
            <a:normAutofit/>
          </a:bodyPr>
          <a:lstStyle/>
          <a:p>
            <a:pPr algn="ctr"/>
            <a:r>
              <a:rPr lang="en-CA" sz="4000" b="1" dirty="0"/>
              <a:t>Food during meets</a:t>
            </a:r>
          </a:p>
        </p:txBody>
      </p:sp>
      <p:sp>
        <p:nvSpPr>
          <p:cNvPr id="3" name="Content Placeholder 2">
            <a:extLst>
              <a:ext uri="{FF2B5EF4-FFF2-40B4-BE49-F238E27FC236}">
                <a16:creationId xmlns:a16="http://schemas.microsoft.com/office/drawing/2014/main" id="{FEC5DFA6-EBEF-9931-9D63-AEE900AFDC2C}"/>
              </a:ext>
            </a:extLst>
          </p:cNvPr>
          <p:cNvSpPr>
            <a:spLocks noGrp="1"/>
          </p:cNvSpPr>
          <p:nvPr>
            <p:ph idx="1"/>
          </p:nvPr>
        </p:nvSpPr>
        <p:spPr>
          <a:xfrm>
            <a:off x="328527" y="2086147"/>
            <a:ext cx="5716369" cy="4771854"/>
          </a:xfrm>
        </p:spPr>
        <p:txBody>
          <a:bodyPr>
            <a:normAutofit/>
          </a:bodyPr>
          <a:lstStyle/>
          <a:p>
            <a:pPr>
              <a:buFont typeface="Wingdings" panose="05000000000000000000" pitchFamily="2" charset="2"/>
              <a:buChar char="Ø"/>
            </a:pPr>
            <a:r>
              <a:rPr lang="en-US" sz="1600" dirty="0"/>
              <a:t>Some kids eat, some don’t… they still need to have snacks with them on deck </a:t>
            </a:r>
          </a:p>
          <a:p>
            <a:pPr>
              <a:buFont typeface="Wingdings" panose="05000000000000000000" pitchFamily="2" charset="2"/>
              <a:buChar char="Ø"/>
            </a:pPr>
            <a:r>
              <a:rPr lang="en-US" sz="1600" dirty="0"/>
              <a:t> Healthy food ONLY </a:t>
            </a:r>
          </a:p>
          <a:p>
            <a:pPr lvl="1">
              <a:buFont typeface="Wingdings" panose="05000000000000000000" pitchFamily="2" charset="2"/>
              <a:buChar char="Ø"/>
            </a:pPr>
            <a:r>
              <a:rPr lang="en-US" sz="1600" dirty="0"/>
              <a:t>– Carbs (cooked plain pasta, crackers, etc.) </a:t>
            </a:r>
          </a:p>
          <a:p>
            <a:pPr lvl="1">
              <a:buFont typeface="Wingdings" panose="05000000000000000000" pitchFamily="2" charset="2"/>
              <a:buChar char="Ø"/>
            </a:pPr>
            <a:r>
              <a:rPr lang="en-US" sz="1600" dirty="0"/>
              <a:t>– Minimal veggies</a:t>
            </a:r>
          </a:p>
          <a:p>
            <a:pPr lvl="1">
              <a:buFont typeface="Wingdings" panose="05000000000000000000" pitchFamily="2" charset="2"/>
              <a:buChar char="Ø"/>
            </a:pPr>
            <a:r>
              <a:rPr lang="en-US" sz="1600" dirty="0"/>
              <a:t> – Minimal protein – save this for after the meet </a:t>
            </a:r>
          </a:p>
          <a:p>
            <a:pPr lvl="1">
              <a:buFont typeface="Wingdings" panose="05000000000000000000" pitchFamily="2" charset="2"/>
              <a:buChar char="Ø"/>
            </a:pPr>
            <a:r>
              <a:rPr lang="en-US" sz="1600" dirty="0"/>
              <a:t>– Nothing new – swim meets aren’t the time to try new foods </a:t>
            </a:r>
          </a:p>
          <a:p>
            <a:pPr>
              <a:buFont typeface="Wingdings" panose="05000000000000000000" pitchFamily="2" charset="2"/>
              <a:buChar char="Ø"/>
            </a:pPr>
            <a:r>
              <a:rPr lang="en-US" sz="1600" dirty="0"/>
              <a:t>Swimmers also need to drink – water, etc. – at practice and meets </a:t>
            </a:r>
          </a:p>
          <a:p>
            <a:pPr>
              <a:buFont typeface="Wingdings" panose="05000000000000000000" pitchFamily="2" charset="2"/>
              <a:buChar char="Ø"/>
            </a:pPr>
            <a:r>
              <a:rPr lang="en-US" sz="1600" b="1" dirty="0">
                <a:solidFill>
                  <a:srgbClr val="C00000"/>
                </a:solidFill>
              </a:rPr>
              <a:t>Absolutely NO NUTS on deck for practice or at meets </a:t>
            </a:r>
            <a:endParaRPr lang="en-US" sz="1600" b="1" i="0" dirty="0">
              <a:solidFill>
                <a:srgbClr val="C00000"/>
              </a:solidFill>
              <a:effectLst/>
            </a:endParaRPr>
          </a:p>
        </p:txBody>
      </p:sp>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odiac Vikings Aquatic Club">
            <a:extLst>
              <a:ext uri="{FF2B5EF4-FFF2-40B4-BE49-F238E27FC236}">
                <a16:creationId xmlns:a16="http://schemas.microsoft.com/office/drawing/2014/main" id="{B31DF3FB-195E-81BF-6D69-7F16EA5E5C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5330" y="2457366"/>
            <a:ext cx="3217333" cy="251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857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DF38D-C1B8-F92D-A329-0B3F54C0D2BB}"/>
              </a:ext>
            </a:extLst>
          </p:cNvPr>
          <p:cNvSpPr>
            <a:spLocks noGrp="1"/>
          </p:cNvSpPr>
          <p:nvPr>
            <p:ph type="title"/>
          </p:nvPr>
        </p:nvSpPr>
        <p:spPr>
          <a:xfrm>
            <a:off x="965199" y="851517"/>
            <a:ext cx="5130795" cy="1461778"/>
          </a:xfrm>
        </p:spPr>
        <p:txBody>
          <a:bodyPr>
            <a:normAutofit/>
          </a:bodyPr>
          <a:lstStyle/>
          <a:p>
            <a:pPr algn="ctr"/>
            <a:r>
              <a:rPr lang="en-CA" sz="4000" b="1" dirty="0"/>
              <a:t>Fueling your athlete</a:t>
            </a:r>
          </a:p>
        </p:txBody>
      </p:sp>
      <p:sp>
        <p:nvSpPr>
          <p:cNvPr id="3" name="Content Placeholder 2">
            <a:extLst>
              <a:ext uri="{FF2B5EF4-FFF2-40B4-BE49-F238E27FC236}">
                <a16:creationId xmlns:a16="http://schemas.microsoft.com/office/drawing/2014/main" id="{FEC5DFA6-EBEF-9931-9D63-AEE900AFDC2C}"/>
              </a:ext>
            </a:extLst>
          </p:cNvPr>
          <p:cNvSpPr>
            <a:spLocks noGrp="1"/>
          </p:cNvSpPr>
          <p:nvPr>
            <p:ph idx="1"/>
          </p:nvPr>
        </p:nvSpPr>
        <p:spPr>
          <a:xfrm>
            <a:off x="328527" y="2086147"/>
            <a:ext cx="5716369" cy="4771854"/>
          </a:xfrm>
        </p:spPr>
        <p:txBody>
          <a:bodyPr>
            <a:normAutofit lnSpcReduction="10000"/>
          </a:bodyPr>
          <a:lstStyle/>
          <a:p>
            <a:pPr marL="0" indent="0" algn="ctr">
              <a:buNone/>
            </a:pPr>
            <a:r>
              <a:rPr lang="en-US" sz="1800" b="1" i="0" dirty="0">
                <a:effectLst/>
              </a:rPr>
              <a:t>Quick and simple tips to fuel your athlete in the pool</a:t>
            </a:r>
          </a:p>
          <a:p>
            <a:pPr marL="0" indent="0">
              <a:buNone/>
            </a:pPr>
            <a:r>
              <a:rPr lang="en-US" sz="1400" b="1" i="0" dirty="0">
                <a:effectLst/>
              </a:rPr>
              <a:t>Proper nutrition during multiple training days and meets provides</a:t>
            </a:r>
          </a:p>
          <a:p>
            <a:pPr>
              <a:buFont typeface="Wingdings" panose="05000000000000000000" pitchFamily="2" charset="2"/>
              <a:buChar char="Ø"/>
            </a:pPr>
            <a:r>
              <a:rPr lang="en-US" sz="1400" i="0" dirty="0">
                <a:effectLst/>
              </a:rPr>
              <a:t>Sustained energy from foods and fluid high in carbohydrates, adequate in protein, and lower in fat and fiber</a:t>
            </a:r>
            <a:endParaRPr lang="en-US" sz="1600" b="1" dirty="0"/>
          </a:p>
          <a:p>
            <a:pPr>
              <a:buFont typeface="Wingdings" panose="05000000000000000000" pitchFamily="2" charset="2"/>
              <a:buChar char="Ø"/>
            </a:pPr>
            <a:r>
              <a:rPr lang="en-US" sz="1400" i="0" dirty="0">
                <a:effectLst/>
              </a:rPr>
              <a:t>Mental focus for best techniques and skill execut</a:t>
            </a:r>
            <a:r>
              <a:rPr lang="en-US" sz="1400" dirty="0"/>
              <a:t>ion in the pool</a:t>
            </a:r>
          </a:p>
          <a:p>
            <a:pPr>
              <a:buFont typeface="Wingdings" panose="05000000000000000000" pitchFamily="2" charset="2"/>
              <a:buChar char="Ø"/>
            </a:pPr>
            <a:r>
              <a:rPr lang="en-US" sz="1400" dirty="0"/>
              <a:t>Adequate hydration and electrolyte balance</a:t>
            </a:r>
          </a:p>
          <a:p>
            <a:pPr>
              <a:buFont typeface="Wingdings" panose="05000000000000000000" pitchFamily="2" charset="2"/>
              <a:buChar char="Ø"/>
            </a:pPr>
            <a:r>
              <a:rPr lang="en-US" sz="1400" i="0" dirty="0">
                <a:effectLst/>
              </a:rPr>
              <a:t>Adequate energy and nutrie</a:t>
            </a:r>
            <a:r>
              <a:rPr lang="en-US" sz="1400" dirty="0"/>
              <a:t>nts to recover and prepare for the next training session or meet</a:t>
            </a:r>
          </a:p>
          <a:p>
            <a:pPr marL="0" indent="0">
              <a:buNone/>
            </a:pPr>
            <a:r>
              <a:rPr lang="en-US" sz="1600" b="1" i="0" dirty="0">
                <a:effectLst/>
              </a:rPr>
              <a:t>How much fluid </a:t>
            </a:r>
            <a:r>
              <a:rPr lang="en-US" sz="1600" b="1" dirty="0"/>
              <a:t>do simmers need?</a:t>
            </a:r>
          </a:p>
          <a:p>
            <a:pPr>
              <a:buFont typeface="Wingdings" panose="05000000000000000000" pitchFamily="2" charset="2"/>
              <a:buChar char="Ø"/>
            </a:pPr>
            <a:r>
              <a:rPr lang="en-US" sz="1400" i="0" dirty="0">
                <a:effectLst/>
              </a:rPr>
              <a:t>Training and competing in hot humid pool environments can increase sweat loss which is difficult to determine since athletes are wet from the pool and varies from athlete to athlete. Here are some general guidelines to follow</a:t>
            </a:r>
          </a:p>
          <a:p>
            <a:pPr>
              <a:buFont typeface="Wingdings" panose="05000000000000000000" pitchFamily="2" charset="2"/>
              <a:buChar char="Ø"/>
            </a:pPr>
            <a:r>
              <a:rPr lang="en-US" sz="1400" dirty="0"/>
              <a:t>Athletes should weigh themselves pre and post training: For every 1kg lost, replace with 1.5litres of fluid</a:t>
            </a:r>
          </a:p>
          <a:p>
            <a:pPr>
              <a:buFont typeface="Wingdings" panose="05000000000000000000" pitchFamily="2" charset="2"/>
              <a:buChar char="Ø"/>
            </a:pPr>
            <a:r>
              <a:rPr lang="en-US" sz="1400" i="0" dirty="0">
                <a:effectLst/>
              </a:rPr>
              <a:t>Athletes should check their urine if they have not produced any urine, or if it is bright and yellow, they should drink 3 to 5</a:t>
            </a:r>
            <a:r>
              <a:rPr lang="en-US" sz="1400" dirty="0"/>
              <a:t>ml of fluid per kg body weight (about 150 to 350ml fluid) about 2hrs before exercise.</a:t>
            </a:r>
          </a:p>
          <a:p>
            <a:pPr marL="0" indent="0" algn="ctr">
              <a:buNone/>
            </a:pPr>
            <a:r>
              <a:rPr lang="en-US" sz="1400" i="0" dirty="0">
                <a:effectLst/>
                <a:hlinkClick r:id="rId2"/>
              </a:rPr>
              <a:t>https://coach.ca/coachs-kitchen</a:t>
            </a:r>
            <a:r>
              <a:rPr lang="en-US" sz="1400" i="0" dirty="0">
                <a:effectLst/>
              </a:rPr>
              <a:t> </a:t>
            </a:r>
          </a:p>
          <a:p>
            <a:pPr marL="0" indent="0" algn="ctr">
              <a:buNone/>
            </a:pPr>
            <a:endParaRPr lang="en-US" sz="1400" i="0" dirty="0">
              <a:effectLst/>
            </a:endParaRPr>
          </a:p>
        </p:txBody>
      </p:sp>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odiac Vikings Aquatic Club">
            <a:extLst>
              <a:ext uri="{FF2B5EF4-FFF2-40B4-BE49-F238E27FC236}">
                <a16:creationId xmlns:a16="http://schemas.microsoft.com/office/drawing/2014/main" id="{B31DF3FB-195E-81BF-6D69-7F16EA5E5C8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35330" y="2457366"/>
            <a:ext cx="3217333" cy="251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634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DF38D-C1B8-F92D-A329-0B3F54C0D2BB}"/>
              </a:ext>
            </a:extLst>
          </p:cNvPr>
          <p:cNvSpPr>
            <a:spLocks noGrp="1"/>
          </p:cNvSpPr>
          <p:nvPr>
            <p:ph type="title"/>
          </p:nvPr>
        </p:nvSpPr>
        <p:spPr>
          <a:xfrm>
            <a:off x="965199" y="851517"/>
            <a:ext cx="5130795" cy="1461778"/>
          </a:xfrm>
        </p:spPr>
        <p:txBody>
          <a:bodyPr>
            <a:normAutofit/>
          </a:bodyPr>
          <a:lstStyle/>
          <a:p>
            <a:pPr algn="ctr"/>
            <a:r>
              <a:rPr lang="en-CA" sz="4000" b="1" dirty="0"/>
              <a:t>What to wear at meets</a:t>
            </a:r>
          </a:p>
        </p:txBody>
      </p:sp>
      <p:sp>
        <p:nvSpPr>
          <p:cNvPr id="3" name="Content Placeholder 2">
            <a:extLst>
              <a:ext uri="{FF2B5EF4-FFF2-40B4-BE49-F238E27FC236}">
                <a16:creationId xmlns:a16="http://schemas.microsoft.com/office/drawing/2014/main" id="{FEC5DFA6-EBEF-9931-9D63-AEE900AFDC2C}"/>
              </a:ext>
            </a:extLst>
          </p:cNvPr>
          <p:cNvSpPr>
            <a:spLocks noGrp="1"/>
          </p:cNvSpPr>
          <p:nvPr>
            <p:ph idx="1"/>
          </p:nvPr>
        </p:nvSpPr>
        <p:spPr>
          <a:xfrm>
            <a:off x="328527" y="2086147"/>
            <a:ext cx="5716369" cy="4771854"/>
          </a:xfrm>
        </p:spPr>
        <p:txBody>
          <a:bodyPr>
            <a:normAutofit/>
          </a:bodyPr>
          <a:lstStyle/>
          <a:p>
            <a:pPr>
              <a:buFont typeface="Wingdings" panose="05000000000000000000" pitchFamily="2" charset="2"/>
              <a:buChar char="Ø"/>
            </a:pPr>
            <a:r>
              <a:rPr lang="en-US" i="0" dirty="0">
                <a:effectLst/>
              </a:rPr>
              <a:t>CVAC Clothing!!!!</a:t>
            </a:r>
          </a:p>
          <a:p>
            <a:pPr lvl="1">
              <a:buFont typeface="Wingdings" panose="05000000000000000000" pitchFamily="2" charset="2"/>
              <a:buChar char="Ø"/>
            </a:pPr>
            <a:r>
              <a:rPr lang="en-US" sz="1600" i="0" dirty="0">
                <a:effectLst/>
              </a:rPr>
              <a:t>MUST wear team shirt</a:t>
            </a:r>
          </a:p>
          <a:p>
            <a:pPr lvl="1">
              <a:buFont typeface="Wingdings" panose="05000000000000000000" pitchFamily="2" charset="2"/>
              <a:buChar char="Ø"/>
            </a:pPr>
            <a:r>
              <a:rPr lang="en-US" sz="1600" dirty="0"/>
              <a:t>Navy or team logo sweatpants</a:t>
            </a:r>
          </a:p>
          <a:p>
            <a:pPr lvl="1">
              <a:buFont typeface="Wingdings" panose="05000000000000000000" pitchFamily="2" charset="2"/>
              <a:buChar char="Ø"/>
            </a:pPr>
            <a:r>
              <a:rPr lang="en-US" sz="1600" i="0" dirty="0">
                <a:effectLst/>
              </a:rPr>
              <a:t>CVAC Cap</a:t>
            </a:r>
          </a:p>
          <a:p>
            <a:pPr lvl="1">
              <a:buFont typeface="Wingdings" panose="05000000000000000000" pitchFamily="2" charset="2"/>
              <a:buChar char="Ø"/>
            </a:pPr>
            <a:r>
              <a:rPr lang="en-US" sz="1600" dirty="0">
                <a:hlinkClick r:id="rId2"/>
              </a:rPr>
              <a:t>Codiac Vikings Store (</a:t>
            </a:r>
            <a:r>
              <a:rPr lang="en-US" sz="1600" dirty="0" err="1">
                <a:hlinkClick r:id="rId2"/>
              </a:rPr>
              <a:t>company.site</a:t>
            </a:r>
            <a:r>
              <a:rPr lang="en-US" sz="1600" dirty="0">
                <a:hlinkClick r:id="rId2"/>
              </a:rPr>
              <a:t>)</a:t>
            </a:r>
            <a:r>
              <a:rPr lang="en-US" sz="1600" dirty="0"/>
              <a:t> to purchase all your clothes</a:t>
            </a:r>
            <a:endParaRPr lang="en-US" sz="1600" dirty="0">
              <a:hlinkClick r:id="rId2"/>
            </a:endParaRPr>
          </a:p>
          <a:p>
            <a:pPr marL="0" indent="0">
              <a:buNone/>
            </a:pPr>
            <a:endParaRPr lang="en-US" sz="1800" dirty="0"/>
          </a:p>
          <a:p>
            <a:pPr>
              <a:buFont typeface="Wingdings" panose="05000000000000000000" pitchFamily="2" charset="2"/>
              <a:buChar char="Ø"/>
            </a:pPr>
            <a:r>
              <a:rPr lang="en-US" i="0" dirty="0">
                <a:effectLst/>
              </a:rPr>
              <a:t>Racing suites</a:t>
            </a:r>
          </a:p>
          <a:p>
            <a:pPr lvl="1">
              <a:buFont typeface="Wingdings" panose="05000000000000000000" pitchFamily="2" charset="2"/>
              <a:buChar char="Ø"/>
            </a:pPr>
            <a:r>
              <a:rPr lang="en-US" sz="1600" dirty="0"/>
              <a:t>You’ll see lots of knee-length suits at higher level meets- This is not required and would be discussed with the coach first</a:t>
            </a:r>
            <a:endParaRPr lang="en-US" sz="1600" i="0" dirty="0">
              <a:effectLst/>
            </a:endParaRPr>
          </a:p>
        </p:txBody>
      </p:sp>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odiac Vikings Aquatic Club">
            <a:extLst>
              <a:ext uri="{FF2B5EF4-FFF2-40B4-BE49-F238E27FC236}">
                <a16:creationId xmlns:a16="http://schemas.microsoft.com/office/drawing/2014/main" id="{B31DF3FB-195E-81BF-6D69-7F16EA5E5C8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35330" y="2457366"/>
            <a:ext cx="3217333" cy="251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374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15">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DF38D-C1B8-F92D-A329-0B3F54C0D2BB}"/>
              </a:ext>
            </a:extLst>
          </p:cNvPr>
          <p:cNvSpPr>
            <a:spLocks noGrp="1"/>
          </p:cNvSpPr>
          <p:nvPr>
            <p:ph type="title"/>
          </p:nvPr>
        </p:nvSpPr>
        <p:spPr>
          <a:xfrm>
            <a:off x="991694" y="435547"/>
            <a:ext cx="5613822" cy="1775389"/>
          </a:xfrm>
        </p:spPr>
        <p:txBody>
          <a:bodyPr vert="horz" lIns="91440" tIns="45720" rIns="91440" bIns="45720" rtlCol="0" anchor="b">
            <a:normAutofit/>
          </a:bodyPr>
          <a:lstStyle/>
          <a:p>
            <a:pPr algn="ctr"/>
            <a:r>
              <a:rPr lang="en-US" sz="4000" b="1" dirty="0"/>
              <a:t>Apps to use at meets</a:t>
            </a:r>
          </a:p>
        </p:txBody>
      </p:sp>
      <p:sp>
        <p:nvSpPr>
          <p:cNvPr id="29" name="Freeform: Shape 17">
            <a:extLst>
              <a:ext uri="{FF2B5EF4-FFF2-40B4-BE49-F238E27FC236}">
                <a16:creationId xmlns:a16="http://schemas.microsoft.com/office/drawing/2014/main" id="{A94A2FC9-6D19-473C-B868-99FDB204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36077" y="435547"/>
            <a:ext cx="1969483" cy="1775389"/>
          </a:xfrm>
          <a:custGeom>
            <a:avLst/>
            <a:gdLst>
              <a:gd name="connsiteX0" fmla="*/ 530616 w 1859834"/>
              <a:gd name="connsiteY0" fmla="*/ 0 h 1676546"/>
              <a:gd name="connsiteX1" fmla="*/ 1331006 w 1859834"/>
              <a:gd name="connsiteY1" fmla="*/ 0 h 1676546"/>
              <a:gd name="connsiteX2" fmla="*/ 1445347 w 1859834"/>
              <a:gd name="connsiteY2" fmla="*/ 65415 h 1676546"/>
              <a:gd name="connsiteX3" fmla="*/ 1845541 w 1859834"/>
              <a:gd name="connsiteY3" fmla="*/ 770436 h 1676546"/>
              <a:gd name="connsiteX4" fmla="*/ 1845541 w 1859834"/>
              <a:gd name="connsiteY4" fmla="*/ 906111 h 1676546"/>
              <a:gd name="connsiteX5" fmla="*/ 1445347 w 1859834"/>
              <a:gd name="connsiteY5" fmla="*/ 1611131 h 1676546"/>
              <a:gd name="connsiteX6" fmla="*/ 1331006 w 1859834"/>
              <a:gd name="connsiteY6" fmla="*/ 1676546 h 1676546"/>
              <a:gd name="connsiteX7" fmla="*/ 530616 w 1859834"/>
              <a:gd name="connsiteY7" fmla="*/ 1676546 h 1676546"/>
              <a:gd name="connsiteX8" fmla="*/ 416275 w 1859834"/>
              <a:gd name="connsiteY8" fmla="*/ 1611131 h 1676546"/>
              <a:gd name="connsiteX9" fmla="*/ 16080 w 1859834"/>
              <a:gd name="connsiteY9" fmla="*/ 906111 h 1676546"/>
              <a:gd name="connsiteX10" fmla="*/ 16080 w 1859834"/>
              <a:gd name="connsiteY10" fmla="*/ 770436 h 1676546"/>
              <a:gd name="connsiteX11" fmla="*/ 416275 w 1859834"/>
              <a:gd name="connsiteY11" fmla="*/ 65415 h 1676546"/>
              <a:gd name="connsiteX12" fmla="*/ 530616 w 1859834"/>
              <a:gd name="connsiteY12" fmla="*/ 0 h 167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9834" h="1676546">
                <a:moveTo>
                  <a:pt x="530616" y="0"/>
                </a:moveTo>
                <a:cubicBezTo>
                  <a:pt x="1331006" y="0"/>
                  <a:pt x="1331006" y="0"/>
                  <a:pt x="1331006" y="0"/>
                </a:cubicBezTo>
                <a:cubicBezTo>
                  <a:pt x="1371502" y="0"/>
                  <a:pt x="1423909" y="29073"/>
                  <a:pt x="1445347" y="65415"/>
                </a:cubicBezTo>
                <a:cubicBezTo>
                  <a:pt x="1845541" y="770436"/>
                  <a:pt x="1845541" y="770436"/>
                  <a:pt x="1845541" y="770436"/>
                </a:cubicBezTo>
                <a:cubicBezTo>
                  <a:pt x="1864599" y="809200"/>
                  <a:pt x="1864599" y="867346"/>
                  <a:pt x="1845541" y="906111"/>
                </a:cubicBezTo>
                <a:cubicBezTo>
                  <a:pt x="1445347" y="1611131"/>
                  <a:pt x="1445347" y="1611131"/>
                  <a:pt x="1445347" y="1611131"/>
                </a:cubicBezTo>
                <a:cubicBezTo>
                  <a:pt x="1423909" y="1647474"/>
                  <a:pt x="1371502" y="1676546"/>
                  <a:pt x="1331006" y="1676546"/>
                </a:cubicBezTo>
                <a:lnTo>
                  <a:pt x="530616" y="1676546"/>
                </a:lnTo>
                <a:cubicBezTo>
                  <a:pt x="487738" y="1676546"/>
                  <a:pt x="435332" y="1647474"/>
                  <a:pt x="416275" y="1611131"/>
                </a:cubicBezTo>
                <a:cubicBezTo>
                  <a:pt x="16080" y="906111"/>
                  <a:pt x="16080" y="906111"/>
                  <a:pt x="16080" y="906111"/>
                </a:cubicBezTo>
                <a:cubicBezTo>
                  <a:pt x="-5359" y="867346"/>
                  <a:pt x="-5359" y="809200"/>
                  <a:pt x="16080" y="770436"/>
                </a:cubicBezTo>
                <a:cubicBezTo>
                  <a:pt x="416275" y="65415"/>
                  <a:pt x="416275" y="65415"/>
                  <a:pt x="416275" y="65415"/>
                </a:cubicBezTo>
                <a:cubicBezTo>
                  <a:pt x="435332" y="29073"/>
                  <a:pt x="487738" y="0"/>
                  <a:pt x="530616"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odiac Vikings Aquatic Club">
            <a:extLst>
              <a:ext uri="{FF2B5EF4-FFF2-40B4-BE49-F238E27FC236}">
                <a16:creationId xmlns:a16="http://schemas.microsoft.com/office/drawing/2014/main" id="{B31DF3FB-195E-81BF-6D69-7F16EA5E5C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09427" y="844167"/>
            <a:ext cx="1222782" cy="9552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B905500-9695-E265-2724-099A02760BCE}"/>
              </a:ext>
            </a:extLst>
          </p:cNvPr>
          <p:cNvSpPr txBox="1"/>
          <p:nvPr/>
        </p:nvSpPr>
        <p:spPr>
          <a:xfrm>
            <a:off x="991694" y="2391339"/>
            <a:ext cx="3947974" cy="3461454"/>
          </a:xfrm>
          <a:prstGeom prst="rect">
            <a:avLst/>
          </a:prstGeom>
        </p:spPr>
        <p:txBody>
          <a:bodyPr vert="horz" lIns="91440" tIns="45720" rIns="91440" bIns="45720" rtlCol="0" anchor="t">
            <a:normAutofit/>
          </a:bodyPr>
          <a:lstStyle/>
          <a:p>
            <a:pPr marL="114300" indent="-342900">
              <a:lnSpc>
                <a:spcPct val="90000"/>
              </a:lnSpc>
              <a:spcAft>
                <a:spcPts val="600"/>
              </a:spcAft>
              <a:buFont typeface="Wingdings" panose="05000000000000000000" pitchFamily="2" charset="2"/>
              <a:buChar char="Ø"/>
            </a:pPr>
            <a:r>
              <a:rPr lang="en-US" sz="2200" b="0" i="0" dirty="0">
                <a:effectLst/>
              </a:rPr>
              <a:t>Meet Mobile provides real-time meet results and standings from anywhere, at any time.</a:t>
            </a:r>
          </a:p>
          <a:p>
            <a:pPr marL="114300" indent="-342900">
              <a:lnSpc>
                <a:spcPct val="90000"/>
              </a:lnSpc>
              <a:spcAft>
                <a:spcPts val="600"/>
              </a:spcAft>
              <a:buFont typeface="Wingdings" panose="05000000000000000000" pitchFamily="2" charset="2"/>
              <a:buChar char="Ø"/>
            </a:pPr>
            <a:r>
              <a:rPr lang="en-US" sz="2200" dirty="0"/>
              <a:t>Free App, some functionality requires a subscription</a:t>
            </a:r>
            <a:endParaRPr lang="en-US" sz="2200" b="0" i="0" dirty="0">
              <a:effectLst/>
            </a:endParaRPr>
          </a:p>
        </p:txBody>
      </p:sp>
      <p:sp>
        <p:nvSpPr>
          <p:cNvPr id="30" name="Freeform: Shape 19">
            <a:extLst>
              <a:ext uri="{FF2B5EF4-FFF2-40B4-BE49-F238E27FC236}">
                <a16:creationId xmlns:a16="http://schemas.microsoft.com/office/drawing/2014/main" id="{8BED0409-854E-49C4-876E-A78C6D881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329" y="2391339"/>
            <a:ext cx="4295423" cy="4226565"/>
          </a:xfrm>
          <a:custGeom>
            <a:avLst/>
            <a:gdLst>
              <a:gd name="connsiteX0" fmla="*/ 2353286 w 3293367"/>
              <a:gd name="connsiteY0" fmla="*/ 2104683 h 3240573"/>
              <a:gd name="connsiteX1" fmla="*/ 2868450 w 3293367"/>
              <a:gd name="connsiteY1" fmla="*/ 2104683 h 3240573"/>
              <a:gd name="connsiteX2" fmla="*/ 2892703 w 3293367"/>
              <a:gd name="connsiteY2" fmla="*/ 2107904 h 3240573"/>
              <a:gd name="connsiteX3" fmla="*/ 2909383 w 3293367"/>
              <a:gd name="connsiteY3" fmla="*/ 2114898 h 3240573"/>
              <a:gd name="connsiteX4" fmla="*/ 2899189 w 3293367"/>
              <a:gd name="connsiteY4" fmla="*/ 2132529 h 3240573"/>
              <a:gd name="connsiteX5" fmla="*/ 2538022 w 3293367"/>
              <a:gd name="connsiteY5" fmla="*/ 2757176 h 3240573"/>
              <a:gd name="connsiteX6" fmla="*/ 2322847 w 3293367"/>
              <a:gd name="connsiteY6" fmla="*/ 2882232 h 3240573"/>
              <a:gd name="connsiteX7" fmla="*/ 2149884 w 3293367"/>
              <a:gd name="connsiteY7" fmla="*/ 2882232 h 3240573"/>
              <a:gd name="connsiteX8" fmla="*/ 2129707 w 3293367"/>
              <a:gd name="connsiteY8" fmla="*/ 2882232 h 3240573"/>
              <a:gd name="connsiteX9" fmla="*/ 2110453 w 3293367"/>
              <a:gd name="connsiteY9" fmla="*/ 2849077 h 3240573"/>
              <a:gd name="connsiteX10" fmla="*/ 2016148 w 3293367"/>
              <a:gd name="connsiteY10" fmla="*/ 2686675 h 3240573"/>
              <a:gd name="connsiteX11" fmla="*/ 2016148 w 3293367"/>
              <a:gd name="connsiteY11" fmla="*/ 2595774 h 3240573"/>
              <a:gd name="connsiteX12" fmla="*/ 2274287 w 3293367"/>
              <a:gd name="connsiteY12" fmla="*/ 2151242 h 3240573"/>
              <a:gd name="connsiteX13" fmla="*/ 2353286 w 3293367"/>
              <a:gd name="connsiteY13" fmla="*/ 2104683 h 3240573"/>
              <a:gd name="connsiteX14" fmla="*/ 939150 w 3293367"/>
              <a:gd name="connsiteY14" fmla="*/ 0 h 3240573"/>
              <a:gd name="connsiteX15" fmla="*/ 2322847 w 3293367"/>
              <a:gd name="connsiteY15" fmla="*/ 0 h 3240573"/>
              <a:gd name="connsiteX16" fmla="*/ 2538022 w 3293367"/>
              <a:gd name="connsiteY16" fmla="*/ 125055 h 3240573"/>
              <a:gd name="connsiteX17" fmla="*/ 3228376 w 3293367"/>
              <a:gd name="connsiteY17" fmla="*/ 1319038 h 3240573"/>
              <a:gd name="connsiteX18" fmla="*/ 3228376 w 3293367"/>
              <a:gd name="connsiteY18" fmla="*/ 1563194 h 3240573"/>
              <a:gd name="connsiteX19" fmla="*/ 2972043 w 3293367"/>
              <a:gd name="connsiteY19" fmla="*/ 2006528 h 3240573"/>
              <a:gd name="connsiteX20" fmla="*/ 2950440 w 3293367"/>
              <a:gd name="connsiteY20" fmla="*/ 2043890 h 3240573"/>
              <a:gd name="connsiteX21" fmla="*/ 2951200 w 3293367"/>
              <a:gd name="connsiteY21" fmla="*/ 2044209 h 3240573"/>
              <a:gd name="connsiteX22" fmla="*/ 2989324 w 3293367"/>
              <a:gd name="connsiteY22" fmla="*/ 2082660 h 3240573"/>
              <a:gd name="connsiteX23" fmla="*/ 3279247 w 3293367"/>
              <a:gd name="connsiteY23" fmla="*/ 2584089 h 3240573"/>
              <a:gd name="connsiteX24" fmla="*/ 3279247 w 3293367"/>
              <a:gd name="connsiteY24" fmla="*/ 2686626 h 3240573"/>
              <a:gd name="connsiteX25" fmla="*/ 2989324 w 3293367"/>
              <a:gd name="connsiteY25" fmla="*/ 3188054 h 3240573"/>
              <a:gd name="connsiteX26" fmla="*/ 2898957 w 3293367"/>
              <a:gd name="connsiteY26" fmla="*/ 3240573 h 3240573"/>
              <a:gd name="connsiteX27" fmla="*/ 2317855 w 3293367"/>
              <a:gd name="connsiteY27" fmla="*/ 3240573 h 3240573"/>
              <a:gd name="connsiteX28" fmla="*/ 2228744 w 3293367"/>
              <a:gd name="connsiteY28" fmla="*/ 3188054 h 3240573"/>
              <a:gd name="connsiteX29" fmla="*/ 2072563 w 3293367"/>
              <a:gd name="connsiteY29" fmla="*/ 2919100 h 3240573"/>
              <a:gd name="connsiteX30" fmla="*/ 2054920 w 3293367"/>
              <a:gd name="connsiteY30" fmla="*/ 2888716 h 3240573"/>
              <a:gd name="connsiteX31" fmla="*/ 2068802 w 3293367"/>
              <a:gd name="connsiteY31" fmla="*/ 2888716 h 3240573"/>
              <a:gd name="connsiteX32" fmla="*/ 2134418 w 3293367"/>
              <a:gd name="connsiteY32" fmla="*/ 2888716 h 3240573"/>
              <a:gd name="connsiteX33" fmla="*/ 2162922 w 3293367"/>
              <a:gd name="connsiteY33" fmla="*/ 2937803 h 3240573"/>
              <a:gd name="connsiteX34" fmla="*/ 2271824 w 3293367"/>
              <a:gd name="connsiteY34" fmla="*/ 3125340 h 3240573"/>
              <a:gd name="connsiteX35" fmla="*/ 2350824 w 3293367"/>
              <a:gd name="connsiteY35" fmla="*/ 3171900 h 3240573"/>
              <a:gd name="connsiteX36" fmla="*/ 2865989 w 3293367"/>
              <a:gd name="connsiteY36" fmla="*/ 3171900 h 3240573"/>
              <a:gd name="connsiteX37" fmla="*/ 2946100 w 3293367"/>
              <a:gd name="connsiteY37" fmla="*/ 3125340 h 3240573"/>
              <a:gd name="connsiteX38" fmla="*/ 3203126 w 3293367"/>
              <a:gd name="connsiteY38" fmla="*/ 2680809 h 3240573"/>
              <a:gd name="connsiteX39" fmla="*/ 3203126 w 3293367"/>
              <a:gd name="connsiteY39" fmla="*/ 2589906 h 3240573"/>
              <a:gd name="connsiteX40" fmla="*/ 2946100 w 3293367"/>
              <a:gd name="connsiteY40" fmla="*/ 2145375 h 3240573"/>
              <a:gd name="connsiteX41" fmla="*/ 2912303 w 3293367"/>
              <a:gd name="connsiteY41" fmla="*/ 2111287 h 3240573"/>
              <a:gd name="connsiteX42" fmla="*/ 2908392 w 3293367"/>
              <a:gd name="connsiteY42" fmla="*/ 2109648 h 3240573"/>
              <a:gd name="connsiteX43" fmla="*/ 2929357 w 3293367"/>
              <a:gd name="connsiteY43" fmla="*/ 2073390 h 3240573"/>
              <a:gd name="connsiteX44" fmla="*/ 2944948 w 3293367"/>
              <a:gd name="connsiteY44" fmla="*/ 2046424 h 3240573"/>
              <a:gd name="connsiteX45" fmla="*/ 2928777 w 3293367"/>
              <a:gd name="connsiteY45" fmla="*/ 2039643 h 3240573"/>
              <a:gd name="connsiteX46" fmla="*/ 2901420 w 3293367"/>
              <a:gd name="connsiteY46" fmla="*/ 2036009 h 3240573"/>
              <a:gd name="connsiteX47" fmla="*/ 2320317 w 3293367"/>
              <a:gd name="connsiteY47" fmla="*/ 2036009 h 3240573"/>
              <a:gd name="connsiteX48" fmla="*/ 2231207 w 3293367"/>
              <a:gd name="connsiteY48" fmla="*/ 2088527 h 3240573"/>
              <a:gd name="connsiteX49" fmla="*/ 1940028 w 3293367"/>
              <a:gd name="connsiteY49" fmla="*/ 2589956 h 3240573"/>
              <a:gd name="connsiteX50" fmla="*/ 1940028 w 3293367"/>
              <a:gd name="connsiteY50" fmla="*/ 2692493 h 3240573"/>
              <a:gd name="connsiteX51" fmla="*/ 2036139 w 3293367"/>
              <a:gd name="connsiteY51" fmla="*/ 2858003 h 3240573"/>
              <a:gd name="connsiteX52" fmla="*/ 2050209 w 3293367"/>
              <a:gd name="connsiteY52" fmla="*/ 2882232 h 3240573"/>
              <a:gd name="connsiteX53" fmla="*/ 1985031 w 3293367"/>
              <a:gd name="connsiteY53" fmla="*/ 2882232 h 3240573"/>
              <a:gd name="connsiteX54" fmla="*/ 939150 w 3293367"/>
              <a:gd name="connsiteY54" fmla="*/ 2882232 h 3240573"/>
              <a:gd name="connsiteX55" fmla="*/ 726963 w 3293367"/>
              <a:gd name="connsiteY55" fmla="*/ 2757176 h 3240573"/>
              <a:gd name="connsiteX56" fmla="*/ 33622 w 3293367"/>
              <a:gd name="connsiteY56" fmla="*/ 1563194 h 3240573"/>
              <a:gd name="connsiteX57" fmla="*/ 33622 w 3293367"/>
              <a:gd name="connsiteY57" fmla="*/ 1319038 h 3240573"/>
              <a:gd name="connsiteX58" fmla="*/ 726963 w 3293367"/>
              <a:gd name="connsiteY58" fmla="*/ 125055 h 3240573"/>
              <a:gd name="connsiteX59" fmla="*/ 939150 w 3293367"/>
              <a:gd name="connsiteY59" fmla="*/ 0 h 32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93367" h="3240573">
                <a:moveTo>
                  <a:pt x="2353286" y="2104683"/>
                </a:moveTo>
                <a:cubicBezTo>
                  <a:pt x="2353286" y="2104683"/>
                  <a:pt x="2353286" y="2104683"/>
                  <a:pt x="2868450" y="2104683"/>
                </a:cubicBezTo>
                <a:cubicBezTo>
                  <a:pt x="2876795" y="2104683"/>
                  <a:pt x="2884932" y="2105791"/>
                  <a:pt x="2892703" y="2107904"/>
                </a:cubicBezTo>
                <a:lnTo>
                  <a:pt x="2909383" y="2114898"/>
                </a:lnTo>
                <a:lnTo>
                  <a:pt x="2899189" y="2132529"/>
                </a:lnTo>
                <a:cubicBezTo>
                  <a:pt x="2807017" y="2291942"/>
                  <a:pt x="2689037" y="2495992"/>
                  <a:pt x="2538022" y="2757176"/>
                </a:cubicBezTo>
                <a:cubicBezTo>
                  <a:pt x="2493195" y="2834591"/>
                  <a:pt x="2412503" y="2882232"/>
                  <a:pt x="2322847" y="2882232"/>
                </a:cubicBezTo>
                <a:cubicBezTo>
                  <a:pt x="2322847" y="2882232"/>
                  <a:pt x="2322847" y="2882232"/>
                  <a:pt x="2149884" y="2882232"/>
                </a:cubicBezTo>
                <a:lnTo>
                  <a:pt x="2129707" y="2882232"/>
                </a:lnTo>
                <a:lnTo>
                  <a:pt x="2110453" y="2849077"/>
                </a:lnTo>
                <a:cubicBezTo>
                  <a:pt x="2083644" y="2802909"/>
                  <a:pt x="2052449" y="2749188"/>
                  <a:pt x="2016148" y="2686675"/>
                </a:cubicBezTo>
                <a:cubicBezTo>
                  <a:pt x="1999459" y="2658961"/>
                  <a:pt x="1999459" y="2623488"/>
                  <a:pt x="2016148" y="2595774"/>
                </a:cubicBezTo>
                <a:cubicBezTo>
                  <a:pt x="2016148" y="2595774"/>
                  <a:pt x="2016148" y="2595774"/>
                  <a:pt x="2274287" y="2151242"/>
                </a:cubicBezTo>
                <a:cubicBezTo>
                  <a:pt x="2289865" y="2122420"/>
                  <a:pt x="2321018" y="2104683"/>
                  <a:pt x="2353286" y="2104683"/>
                </a:cubicBezTo>
                <a:close/>
                <a:moveTo>
                  <a:pt x="939150" y="0"/>
                </a:moveTo>
                <a:cubicBezTo>
                  <a:pt x="939150" y="0"/>
                  <a:pt x="939150" y="0"/>
                  <a:pt x="2322847" y="0"/>
                </a:cubicBezTo>
                <a:cubicBezTo>
                  <a:pt x="2412503" y="0"/>
                  <a:pt x="2493195" y="47640"/>
                  <a:pt x="2538022" y="125055"/>
                </a:cubicBezTo>
                <a:cubicBezTo>
                  <a:pt x="2538022" y="125055"/>
                  <a:pt x="2538022" y="125055"/>
                  <a:pt x="3228376" y="1319038"/>
                </a:cubicBezTo>
                <a:cubicBezTo>
                  <a:pt x="3273205" y="1393476"/>
                  <a:pt x="3273205" y="1488756"/>
                  <a:pt x="3228376" y="1563194"/>
                </a:cubicBezTo>
                <a:cubicBezTo>
                  <a:pt x="3228376" y="1563194"/>
                  <a:pt x="3228376" y="1563194"/>
                  <a:pt x="2972043" y="2006528"/>
                </a:cubicBezTo>
                <a:lnTo>
                  <a:pt x="2950440" y="2043890"/>
                </a:lnTo>
                <a:lnTo>
                  <a:pt x="2951200" y="2044209"/>
                </a:lnTo>
                <a:cubicBezTo>
                  <a:pt x="2966732" y="2053275"/>
                  <a:pt x="2979910" y="2066404"/>
                  <a:pt x="2989324" y="2082660"/>
                </a:cubicBezTo>
                <a:cubicBezTo>
                  <a:pt x="2989324" y="2082660"/>
                  <a:pt x="2989324" y="2082660"/>
                  <a:pt x="3279247" y="2584089"/>
                </a:cubicBezTo>
                <a:cubicBezTo>
                  <a:pt x="3298074" y="2615350"/>
                  <a:pt x="3298074" y="2655364"/>
                  <a:pt x="3279247" y="2686626"/>
                </a:cubicBezTo>
                <a:cubicBezTo>
                  <a:pt x="3279247" y="2686626"/>
                  <a:pt x="3279247" y="2686626"/>
                  <a:pt x="2989324" y="3188054"/>
                </a:cubicBezTo>
                <a:cubicBezTo>
                  <a:pt x="2970497" y="3220565"/>
                  <a:pt x="2936610" y="3240573"/>
                  <a:pt x="2898957" y="3240573"/>
                </a:cubicBezTo>
                <a:cubicBezTo>
                  <a:pt x="2898957" y="3240573"/>
                  <a:pt x="2898957" y="3240573"/>
                  <a:pt x="2317855" y="3240573"/>
                </a:cubicBezTo>
                <a:cubicBezTo>
                  <a:pt x="2281457" y="3240573"/>
                  <a:pt x="2246316" y="3220565"/>
                  <a:pt x="2228744" y="3188054"/>
                </a:cubicBezTo>
                <a:cubicBezTo>
                  <a:pt x="2228744" y="3188054"/>
                  <a:pt x="2228744" y="3188054"/>
                  <a:pt x="2072563" y="2919100"/>
                </a:cubicBezTo>
                <a:lnTo>
                  <a:pt x="2054920" y="2888716"/>
                </a:lnTo>
                <a:lnTo>
                  <a:pt x="2068802" y="2888716"/>
                </a:lnTo>
                <a:lnTo>
                  <a:pt x="2134418" y="2888716"/>
                </a:lnTo>
                <a:lnTo>
                  <a:pt x="2162922" y="2937803"/>
                </a:lnTo>
                <a:cubicBezTo>
                  <a:pt x="2271824" y="3125340"/>
                  <a:pt x="2271824" y="3125340"/>
                  <a:pt x="2271824" y="3125340"/>
                </a:cubicBezTo>
                <a:cubicBezTo>
                  <a:pt x="2287402" y="3154162"/>
                  <a:pt x="2318557" y="3171900"/>
                  <a:pt x="2350824" y="3171900"/>
                </a:cubicBezTo>
                <a:cubicBezTo>
                  <a:pt x="2865989" y="3171900"/>
                  <a:pt x="2865989" y="3171900"/>
                  <a:pt x="2865989" y="3171900"/>
                </a:cubicBezTo>
                <a:cubicBezTo>
                  <a:pt x="2899368" y="3171900"/>
                  <a:pt x="2929410" y="3154162"/>
                  <a:pt x="2946100" y="3125340"/>
                </a:cubicBezTo>
                <a:cubicBezTo>
                  <a:pt x="3203126" y="2680809"/>
                  <a:pt x="3203126" y="2680809"/>
                  <a:pt x="3203126" y="2680809"/>
                </a:cubicBezTo>
                <a:cubicBezTo>
                  <a:pt x="3219816" y="2653094"/>
                  <a:pt x="3219816" y="2617620"/>
                  <a:pt x="3203126" y="2589906"/>
                </a:cubicBezTo>
                <a:cubicBezTo>
                  <a:pt x="2946100" y="2145375"/>
                  <a:pt x="2946100" y="2145375"/>
                  <a:pt x="2946100" y="2145375"/>
                </a:cubicBezTo>
                <a:cubicBezTo>
                  <a:pt x="2937755" y="2130963"/>
                  <a:pt x="2926072" y="2119323"/>
                  <a:pt x="2912303" y="2111287"/>
                </a:cubicBezTo>
                <a:lnTo>
                  <a:pt x="2908392" y="2109648"/>
                </a:lnTo>
                <a:lnTo>
                  <a:pt x="2929357" y="2073390"/>
                </a:lnTo>
                <a:lnTo>
                  <a:pt x="2944948" y="2046424"/>
                </a:lnTo>
                <a:lnTo>
                  <a:pt x="2928777" y="2039643"/>
                </a:lnTo>
                <a:cubicBezTo>
                  <a:pt x="2920010" y="2037259"/>
                  <a:pt x="2910833" y="2036009"/>
                  <a:pt x="2901420" y="2036009"/>
                </a:cubicBezTo>
                <a:cubicBezTo>
                  <a:pt x="2320317" y="2036009"/>
                  <a:pt x="2320317" y="2036009"/>
                  <a:pt x="2320317" y="2036009"/>
                </a:cubicBezTo>
                <a:cubicBezTo>
                  <a:pt x="2283920" y="2036009"/>
                  <a:pt x="2248778" y="2056016"/>
                  <a:pt x="2231207" y="2088527"/>
                </a:cubicBezTo>
                <a:cubicBezTo>
                  <a:pt x="1940028" y="2589956"/>
                  <a:pt x="1940028" y="2589956"/>
                  <a:pt x="1940028" y="2589956"/>
                </a:cubicBezTo>
                <a:cubicBezTo>
                  <a:pt x="1921201" y="2621217"/>
                  <a:pt x="1921201" y="2661231"/>
                  <a:pt x="1940028" y="2692493"/>
                </a:cubicBezTo>
                <a:cubicBezTo>
                  <a:pt x="1976425" y="2755171"/>
                  <a:pt x="2008272" y="2810015"/>
                  <a:pt x="2036139" y="2858003"/>
                </a:cubicBezTo>
                <a:lnTo>
                  <a:pt x="2050209" y="2882232"/>
                </a:lnTo>
                <a:lnTo>
                  <a:pt x="1985031" y="2882232"/>
                </a:lnTo>
                <a:cubicBezTo>
                  <a:pt x="1782341" y="2882232"/>
                  <a:pt x="1458037" y="2882232"/>
                  <a:pt x="939150" y="2882232"/>
                </a:cubicBezTo>
                <a:cubicBezTo>
                  <a:pt x="852483" y="2882232"/>
                  <a:pt x="768803" y="2834591"/>
                  <a:pt x="726963" y="2757176"/>
                </a:cubicBezTo>
                <a:cubicBezTo>
                  <a:pt x="726963" y="2757176"/>
                  <a:pt x="726963" y="2757176"/>
                  <a:pt x="33622" y="1563194"/>
                </a:cubicBezTo>
                <a:cubicBezTo>
                  <a:pt x="-11207" y="1488756"/>
                  <a:pt x="-11207" y="1393476"/>
                  <a:pt x="33622" y="1319038"/>
                </a:cubicBezTo>
                <a:cubicBezTo>
                  <a:pt x="33622" y="1319038"/>
                  <a:pt x="33622" y="1319038"/>
                  <a:pt x="726963" y="125055"/>
                </a:cubicBezTo>
                <a:cubicBezTo>
                  <a:pt x="768803" y="47640"/>
                  <a:pt x="852483" y="0"/>
                  <a:pt x="939150"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21">
            <a:extLst>
              <a:ext uri="{FF2B5EF4-FFF2-40B4-BE49-F238E27FC236}">
                <a16:creationId xmlns:a16="http://schemas.microsoft.com/office/drawing/2014/main" id="{D4340B2E-01FD-4F5D-9C4D-AD3923AD2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1733" y="843530"/>
            <a:ext cx="3309879" cy="2983688"/>
          </a:xfrm>
          <a:custGeom>
            <a:avLst/>
            <a:gdLst>
              <a:gd name="connsiteX0" fmla="*/ 944317 w 3309879"/>
              <a:gd name="connsiteY0" fmla="*/ 0 h 2983688"/>
              <a:gd name="connsiteX1" fmla="*/ 2368743 w 3309879"/>
              <a:gd name="connsiteY1" fmla="*/ 0 h 2983688"/>
              <a:gd name="connsiteX2" fmla="*/ 2572231 w 3309879"/>
              <a:gd name="connsiteY2" fmla="*/ 116416 h 2983688"/>
              <a:gd name="connsiteX3" fmla="*/ 3284443 w 3309879"/>
              <a:gd name="connsiteY3" fmla="*/ 1371117 h 2983688"/>
              <a:gd name="connsiteX4" fmla="*/ 3284443 w 3309879"/>
              <a:gd name="connsiteY4" fmla="*/ 1612573 h 2983688"/>
              <a:gd name="connsiteX5" fmla="*/ 2572231 w 3309879"/>
              <a:gd name="connsiteY5" fmla="*/ 2867272 h 2983688"/>
              <a:gd name="connsiteX6" fmla="*/ 2368743 w 3309879"/>
              <a:gd name="connsiteY6" fmla="*/ 2983688 h 2983688"/>
              <a:gd name="connsiteX7" fmla="*/ 944317 w 3309879"/>
              <a:gd name="connsiteY7" fmla="*/ 2983688 h 2983688"/>
              <a:gd name="connsiteX8" fmla="*/ 740830 w 3309879"/>
              <a:gd name="connsiteY8" fmla="*/ 2867272 h 2983688"/>
              <a:gd name="connsiteX9" fmla="*/ 28617 w 3309879"/>
              <a:gd name="connsiteY9" fmla="*/ 1612573 h 2983688"/>
              <a:gd name="connsiteX10" fmla="*/ 28617 w 3309879"/>
              <a:gd name="connsiteY10" fmla="*/ 1371117 h 2983688"/>
              <a:gd name="connsiteX11" fmla="*/ 740830 w 3309879"/>
              <a:gd name="connsiteY11" fmla="*/ 116416 h 2983688"/>
              <a:gd name="connsiteX12" fmla="*/ 944317 w 3309879"/>
              <a:gd name="connsiteY12" fmla="*/ 0 h 298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9879" h="2983688">
                <a:moveTo>
                  <a:pt x="944317" y="0"/>
                </a:moveTo>
                <a:cubicBezTo>
                  <a:pt x="2368743" y="0"/>
                  <a:pt x="2368743" y="0"/>
                  <a:pt x="2368743" y="0"/>
                </a:cubicBezTo>
                <a:cubicBezTo>
                  <a:pt x="2440811" y="0"/>
                  <a:pt x="2534078" y="51740"/>
                  <a:pt x="2572231" y="116416"/>
                </a:cubicBezTo>
                <a:cubicBezTo>
                  <a:pt x="3284443" y="1371117"/>
                  <a:pt x="3284443" y="1371117"/>
                  <a:pt x="3284443" y="1371117"/>
                </a:cubicBezTo>
                <a:cubicBezTo>
                  <a:pt x="3318358" y="1440104"/>
                  <a:pt x="3318358" y="1543584"/>
                  <a:pt x="3284443" y="1612573"/>
                </a:cubicBezTo>
                <a:cubicBezTo>
                  <a:pt x="2572231" y="2867272"/>
                  <a:pt x="2572231" y="2867272"/>
                  <a:pt x="2572231" y="2867272"/>
                </a:cubicBezTo>
                <a:cubicBezTo>
                  <a:pt x="2534078" y="2931949"/>
                  <a:pt x="2440811" y="2983688"/>
                  <a:pt x="2368743" y="2983688"/>
                </a:cubicBezTo>
                <a:lnTo>
                  <a:pt x="944317" y="2983688"/>
                </a:lnTo>
                <a:cubicBezTo>
                  <a:pt x="868010" y="2983688"/>
                  <a:pt x="774745" y="2931949"/>
                  <a:pt x="740830" y="2867272"/>
                </a:cubicBezTo>
                <a:cubicBezTo>
                  <a:pt x="28617" y="1612573"/>
                  <a:pt x="28617" y="1612573"/>
                  <a:pt x="28617" y="1612573"/>
                </a:cubicBezTo>
                <a:cubicBezTo>
                  <a:pt x="-9538" y="1543584"/>
                  <a:pt x="-9538" y="1440104"/>
                  <a:pt x="28617" y="1371117"/>
                </a:cubicBezTo>
                <a:cubicBezTo>
                  <a:pt x="740830" y="116416"/>
                  <a:pt x="740830" y="116416"/>
                  <a:pt x="740830" y="116416"/>
                </a:cubicBezTo>
                <a:cubicBezTo>
                  <a:pt x="774745" y="51740"/>
                  <a:pt x="868010" y="0"/>
                  <a:pt x="944317"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a:extLst>
              <a:ext uri="{FF2B5EF4-FFF2-40B4-BE49-F238E27FC236}">
                <a16:creationId xmlns:a16="http://schemas.microsoft.com/office/drawing/2014/main" id="{2A434E5E-E51E-D4DB-247A-A3FD3F4B90AA}"/>
              </a:ext>
            </a:extLst>
          </p:cNvPr>
          <p:cNvPicPr>
            <a:picLocks noGrp="1" noChangeAspect="1"/>
          </p:cNvPicPr>
          <p:nvPr>
            <p:ph idx="1"/>
          </p:nvPr>
        </p:nvPicPr>
        <p:blipFill>
          <a:blip r:embed="rId3"/>
          <a:stretch>
            <a:fillRect/>
          </a:stretch>
        </p:blipFill>
        <p:spPr>
          <a:xfrm>
            <a:off x="6109036" y="3063687"/>
            <a:ext cx="2726161" cy="2433099"/>
          </a:xfrm>
          <a:prstGeom prst="rect">
            <a:avLst/>
          </a:prstGeom>
        </p:spPr>
      </p:pic>
      <p:pic>
        <p:nvPicPr>
          <p:cNvPr id="11" name="Picture 10">
            <a:extLst>
              <a:ext uri="{FF2B5EF4-FFF2-40B4-BE49-F238E27FC236}">
                <a16:creationId xmlns:a16="http://schemas.microsoft.com/office/drawing/2014/main" id="{E4CF985E-D8F6-3123-582D-F779F6669994}"/>
              </a:ext>
            </a:extLst>
          </p:cNvPr>
          <p:cNvPicPr>
            <a:picLocks noChangeAspect="1"/>
          </p:cNvPicPr>
          <p:nvPr/>
        </p:nvPicPr>
        <p:blipFill>
          <a:blip r:embed="rId4"/>
          <a:stretch>
            <a:fillRect/>
          </a:stretch>
        </p:blipFill>
        <p:spPr>
          <a:xfrm>
            <a:off x="9279130" y="1267832"/>
            <a:ext cx="2135083" cy="2135083"/>
          </a:xfrm>
          <a:prstGeom prst="rect">
            <a:avLst/>
          </a:prstGeom>
        </p:spPr>
      </p:pic>
      <p:pic>
        <p:nvPicPr>
          <p:cNvPr id="12" name="Picture 11">
            <a:extLst>
              <a:ext uri="{FF2B5EF4-FFF2-40B4-BE49-F238E27FC236}">
                <a16:creationId xmlns:a16="http://schemas.microsoft.com/office/drawing/2014/main" id="{6FEE4BA1-6B3C-3771-C543-EA7C5A2EC60C}"/>
              </a:ext>
            </a:extLst>
          </p:cNvPr>
          <p:cNvPicPr>
            <a:picLocks noChangeAspect="1"/>
          </p:cNvPicPr>
          <p:nvPr/>
        </p:nvPicPr>
        <p:blipFill>
          <a:blip r:embed="rId5"/>
          <a:stretch>
            <a:fillRect/>
          </a:stretch>
        </p:blipFill>
        <p:spPr>
          <a:xfrm>
            <a:off x="1089763" y="5091050"/>
            <a:ext cx="1807258" cy="525748"/>
          </a:xfrm>
          <a:prstGeom prst="rect">
            <a:avLst/>
          </a:prstGeom>
        </p:spPr>
      </p:pic>
      <p:pic>
        <p:nvPicPr>
          <p:cNvPr id="13" name="Picture 12">
            <a:extLst>
              <a:ext uri="{FF2B5EF4-FFF2-40B4-BE49-F238E27FC236}">
                <a16:creationId xmlns:a16="http://schemas.microsoft.com/office/drawing/2014/main" id="{F4EA5BB3-2469-CC70-70F9-77339C274992}"/>
              </a:ext>
            </a:extLst>
          </p:cNvPr>
          <p:cNvPicPr>
            <a:picLocks noChangeAspect="1"/>
          </p:cNvPicPr>
          <p:nvPr/>
        </p:nvPicPr>
        <p:blipFill>
          <a:blip r:embed="rId6"/>
          <a:stretch>
            <a:fillRect/>
          </a:stretch>
        </p:blipFill>
        <p:spPr>
          <a:xfrm>
            <a:off x="3118447" y="5091050"/>
            <a:ext cx="1765015" cy="525749"/>
          </a:xfrm>
          <a:prstGeom prst="rect">
            <a:avLst/>
          </a:prstGeom>
        </p:spPr>
      </p:pic>
    </p:spTree>
    <p:extLst>
      <p:ext uri="{BB962C8B-B14F-4D97-AF65-F5344CB8AC3E}">
        <p14:creationId xmlns:p14="http://schemas.microsoft.com/office/powerpoint/2010/main" val="156856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DF38D-C1B8-F92D-A329-0B3F54C0D2BB}"/>
              </a:ext>
            </a:extLst>
          </p:cNvPr>
          <p:cNvSpPr>
            <a:spLocks noGrp="1"/>
          </p:cNvSpPr>
          <p:nvPr>
            <p:ph type="title"/>
          </p:nvPr>
        </p:nvSpPr>
        <p:spPr>
          <a:xfrm>
            <a:off x="991694" y="435547"/>
            <a:ext cx="5613822" cy="1775389"/>
          </a:xfrm>
        </p:spPr>
        <p:txBody>
          <a:bodyPr vert="horz" lIns="91440" tIns="45720" rIns="91440" bIns="45720" rtlCol="0" anchor="b">
            <a:normAutofit/>
          </a:bodyPr>
          <a:lstStyle/>
          <a:p>
            <a:pPr algn="ctr"/>
            <a:r>
              <a:rPr lang="en-US" sz="4000" b="1" dirty="0"/>
              <a:t>More Apps</a:t>
            </a:r>
          </a:p>
        </p:txBody>
      </p:sp>
      <p:sp>
        <p:nvSpPr>
          <p:cNvPr id="23" name="Freeform: Shape 22">
            <a:extLst>
              <a:ext uri="{FF2B5EF4-FFF2-40B4-BE49-F238E27FC236}">
                <a16:creationId xmlns:a16="http://schemas.microsoft.com/office/drawing/2014/main" id="{A94A2FC9-6D19-473C-B868-99FDB204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36077" y="435547"/>
            <a:ext cx="1969483" cy="1775389"/>
          </a:xfrm>
          <a:custGeom>
            <a:avLst/>
            <a:gdLst>
              <a:gd name="connsiteX0" fmla="*/ 530616 w 1859834"/>
              <a:gd name="connsiteY0" fmla="*/ 0 h 1676546"/>
              <a:gd name="connsiteX1" fmla="*/ 1331006 w 1859834"/>
              <a:gd name="connsiteY1" fmla="*/ 0 h 1676546"/>
              <a:gd name="connsiteX2" fmla="*/ 1445347 w 1859834"/>
              <a:gd name="connsiteY2" fmla="*/ 65415 h 1676546"/>
              <a:gd name="connsiteX3" fmla="*/ 1845541 w 1859834"/>
              <a:gd name="connsiteY3" fmla="*/ 770436 h 1676546"/>
              <a:gd name="connsiteX4" fmla="*/ 1845541 w 1859834"/>
              <a:gd name="connsiteY4" fmla="*/ 906111 h 1676546"/>
              <a:gd name="connsiteX5" fmla="*/ 1445347 w 1859834"/>
              <a:gd name="connsiteY5" fmla="*/ 1611131 h 1676546"/>
              <a:gd name="connsiteX6" fmla="*/ 1331006 w 1859834"/>
              <a:gd name="connsiteY6" fmla="*/ 1676546 h 1676546"/>
              <a:gd name="connsiteX7" fmla="*/ 530616 w 1859834"/>
              <a:gd name="connsiteY7" fmla="*/ 1676546 h 1676546"/>
              <a:gd name="connsiteX8" fmla="*/ 416275 w 1859834"/>
              <a:gd name="connsiteY8" fmla="*/ 1611131 h 1676546"/>
              <a:gd name="connsiteX9" fmla="*/ 16080 w 1859834"/>
              <a:gd name="connsiteY9" fmla="*/ 906111 h 1676546"/>
              <a:gd name="connsiteX10" fmla="*/ 16080 w 1859834"/>
              <a:gd name="connsiteY10" fmla="*/ 770436 h 1676546"/>
              <a:gd name="connsiteX11" fmla="*/ 416275 w 1859834"/>
              <a:gd name="connsiteY11" fmla="*/ 65415 h 1676546"/>
              <a:gd name="connsiteX12" fmla="*/ 530616 w 1859834"/>
              <a:gd name="connsiteY12" fmla="*/ 0 h 167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9834" h="1676546">
                <a:moveTo>
                  <a:pt x="530616" y="0"/>
                </a:moveTo>
                <a:cubicBezTo>
                  <a:pt x="1331006" y="0"/>
                  <a:pt x="1331006" y="0"/>
                  <a:pt x="1331006" y="0"/>
                </a:cubicBezTo>
                <a:cubicBezTo>
                  <a:pt x="1371502" y="0"/>
                  <a:pt x="1423909" y="29073"/>
                  <a:pt x="1445347" y="65415"/>
                </a:cubicBezTo>
                <a:cubicBezTo>
                  <a:pt x="1845541" y="770436"/>
                  <a:pt x="1845541" y="770436"/>
                  <a:pt x="1845541" y="770436"/>
                </a:cubicBezTo>
                <a:cubicBezTo>
                  <a:pt x="1864599" y="809200"/>
                  <a:pt x="1864599" y="867346"/>
                  <a:pt x="1845541" y="906111"/>
                </a:cubicBezTo>
                <a:cubicBezTo>
                  <a:pt x="1445347" y="1611131"/>
                  <a:pt x="1445347" y="1611131"/>
                  <a:pt x="1445347" y="1611131"/>
                </a:cubicBezTo>
                <a:cubicBezTo>
                  <a:pt x="1423909" y="1647474"/>
                  <a:pt x="1371502" y="1676546"/>
                  <a:pt x="1331006" y="1676546"/>
                </a:cubicBezTo>
                <a:lnTo>
                  <a:pt x="530616" y="1676546"/>
                </a:lnTo>
                <a:cubicBezTo>
                  <a:pt x="487738" y="1676546"/>
                  <a:pt x="435332" y="1647474"/>
                  <a:pt x="416275" y="1611131"/>
                </a:cubicBezTo>
                <a:cubicBezTo>
                  <a:pt x="16080" y="906111"/>
                  <a:pt x="16080" y="906111"/>
                  <a:pt x="16080" y="906111"/>
                </a:cubicBezTo>
                <a:cubicBezTo>
                  <a:pt x="-5359" y="867346"/>
                  <a:pt x="-5359" y="809200"/>
                  <a:pt x="16080" y="770436"/>
                </a:cubicBezTo>
                <a:cubicBezTo>
                  <a:pt x="416275" y="65415"/>
                  <a:pt x="416275" y="65415"/>
                  <a:pt x="416275" y="65415"/>
                </a:cubicBezTo>
                <a:cubicBezTo>
                  <a:pt x="435332" y="29073"/>
                  <a:pt x="487738" y="0"/>
                  <a:pt x="530616"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a:extLst>
              <a:ext uri="{FF2B5EF4-FFF2-40B4-BE49-F238E27FC236}">
                <a16:creationId xmlns:a16="http://schemas.microsoft.com/office/drawing/2014/main" id="{2A2FC472-1635-07E0-1F72-82D7C86C39FC}"/>
              </a:ext>
            </a:extLst>
          </p:cNvPr>
          <p:cNvPicPr>
            <a:picLocks noGrp="1" noChangeAspect="1"/>
          </p:cNvPicPr>
          <p:nvPr>
            <p:ph type="pic" idx="1"/>
          </p:nvPr>
        </p:nvPicPr>
        <p:blipFill rotWithShape="1">
          <a:blip r:embed="rId2"/>
          <a:srcRect l="9760" r="9760"/>
          <a:stretch/>
        </p:blipFill>
        <p:spPr>
          <a:xfrm>
            <a:off x="5965046" y="3093499"/>
            <a:ext cx="2893987" cy="2283403"/>
          </a:xfrm>
          <a:prstGeom prst="rect">
            <a:avLst/>
          </a:prstGeom>
        </p:spPr>
      </p:pic>
      <p:sp>
        <p:nvSpPr>
          <p:cNvPr id="9" name="Text Placeholder 8">
            <a:extLst>
              <a:ext uri="{FF2B5EF4-FFF2-40B4-BE49-F238E27FC236}">
                <a16:creationId xmlns:a16="http://schemas.microsoft.com/office/drawing/2014/main" id="{1E842302-8C5D-A687-F154-ED9B35CCD850}"/>
              </a:ext>
            </a:extLst>
          </p:cNvPr>
          <p:cNvSpPr>
            <a:spLocks noGrp="1"/>
          </p:cNvSpPr>
          <p:nvPr>
            <p:ph type="body" sz="half" idx="2"/>
          </p:nvPr>
        </p:nvSpPr>
        <p:spPr>
          <a:xfrm>
            <a:off x="991694" y="2391339"/>
            <a:ext cx="3947974" cy="3461454"/>
          </a:xfrm>
        </p:spPr>
        <p:txBody>
          <a:bodyPr vert="horz" lIns="91440" tIns="45720" rIns="91440" bIns="45720" rtlCol="0" anchor="t">
            <a:normAutofit/>
          </a:bodyPr>
          <a:lstStyle/>
          <a:p>
            <a:pPr marL="114300" indent="-342900">
              <a:buFont typeface="Wingdings" panose="05000000000000000000" pitchFamily="2" charset="2"/>
              <a:buChar char="Ø"/>
            </a:pPr>
            <a:r>
              <a:rPr lang="en-US" sz="2400" dirty="0"/>
              <a:t>Parent </a:t>
            </a:r>
            <a:r>
              <a:rPr lang="en-US" sz="2400" dirty="0" err="1"/>
              <a:t>OnDeck</a:t>
            </a:r>
            <a:r>
              <a:rPr lang="en-US" sz="2400" dirty="0"/>
              <a:t> </a:t>
            </a:r>
          </a:p>
          <a:p>
            <a:pPr marL="114300" indent="-342900">
              <a:buFont typeface="Wingdings" panose="05000000000000000000" pitchFamily="2" charset="2"/>
              <a:buChar char="Ø"/>
            </a:pPr>
            <a:r>
              <a:rPr lang="en-US" sz="2400" dirty="0"/>
              <a:t>Gives access to your     swimmer's times, meets, etc.</a:t>
            </a:r>
          </a:p>
          <a:p>
            <a:pPr marL="114300" indent="-342900">
              <a:buFont typeface="Wingdings" panose="05000000000000000000" pitchFamily="2" charset="2"/>
              <a:buChar char="Ø"/>
            </a:pPr>
            <a:r>
              <a:rPr lang="en-US" sz="2400" dirty="0"/>
              <a:t> Free app</a:t>
            </a:r>
          </a:p>
        </p:txBody>
      </p:sp>
      <p:sp>
        <p:nvSpPr>
          <p:cNvPr id="25" name="Freeform: Shape 24">
            <a:extLst>
              <a:ext uri="{FF2B5EF4-FFF2-40B4-BE49-F238E27FC236}">
                <a16:creationId xmlns:a16="http://schemas.microsoft.com/office/drawing/2014/main" id="{8BED0409-854E-49C4-876E-A78C6D881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329" y="2391339"/>
            <a:ext cx="4295423" cy="4226565"/>
          </a:xfrm>
          <a:custGeom>
            <a:avLst/>
            <a:gdLst>
              <a:gd name="connsiteX0" fmla="*/ 2353286 w 3293367"/>
              <a:gd name="connsiteY0" fmla="*/ 2104683 h 3240573"/>
              <a:gd name="connsiteX1" fmla="*/ 2868450 w 3293367"/>
              <a:gd name="connsiteY1" fmla="*/ 2104683 h 3240573"/>
              <a:gd name="connsiteX2" fmla="*/ 2892703 w 3293367"/>
              <a:gd name="connsiteY2" fmla="*/ 2107904 h 3240573"/>
              <a:gd name="connsiteX3" fmla="*/ 2909383 w 3293367"/>
              <a:gd name="connsiteY3" fmla="*/ 2114898 h 3240573"/>
              <a:gd name="connsiteX4" fmla="*/ 2899189 w 3293367"/>
              <a:gd name="connsiteY4" fmla="*/ 2132529 h 3240573"/>
              <a:gd name="connsiteX5" fmla="*/ 2538022 w 3293367"/>
              <a:gd name="connsiteY5" fmla="*/ 2757176 h 3240573"/>
              <a:gd name="connsiteX6" fmla="*/ 2322847 w 3293367"/>
              <a:gd name="connsiteY6" fmla="*/ 2882232 h 3240573"/>
              <a:gd name="connsiteX7" fmla="*/ 2149884 w 3293367"/>
              <a:gd name="connsiteY7" fmla="*/ 2882232 h 3240573"/>
              <a:gd name="connsiteX8" fmla="*/ 2129707 w 3293367"/>
              <a:gd name="connsiteY8" fmla="*/ 2882232 h 3240573"/>
              <a:gd name="connsiteX9" fmla="*/ 2110453 w 3293367"/>
              <a:gd name="connsiteY9" fmla="*/ 2849077 h 3240573"/>
              <a:gd name="connsiteX10" fmla="*/ 2016148 w 3293367"/>
              <a:gd name="connsiteY10" fmla="*/ 2686675 h 3240573"/>
              <a:gd name="connsiteX11" fmla="*/ 2016148 w 3293367"/>
              <a:gd name="connsiteY11" fmla="*/ 2595774 h 3240573"/>
              <a:gd name="connsiteX12" fmla="*/ 2274287 w 3293367"/>
              <a:gd name="connsiteY12" fmla="*/ 2151242 h 3240573"/>
              <a:gd name="connsiteX13" fmla="*/ 2353286 w 3293367"/>
              <a:gd name="connsiteY13" fmla="*/ 2104683 h 3240573"/>
              <a:gd name="connsiteX14" fmla="*/ 939150 w 3293367"/>
              <a:gd name="connsiteY14" fmla="*/ 0 h 3240573"/>
              <a:gd name="connsiteX15" fmla="*/ 2322847 w 3293367"/>
              <a:gd name="connsiteY15" fmla="*/ 0 h 3240573"/>
              <a:gd name="connsiteX16" fmla="*/ 2538022 w 3293367"/>
              <a:gd name="connsiteY16" fmla="*/ 125055 h 3240573"/>
              <a:gd name="connsiteX17" fmla="*/ 3228376 w 3293367"/>
              <a:gd name="connsiteY17" fmla="*/ 1319038 h 3240573"/>
              <a:gd name="connsiteX18" fmla="*/ 3228376 w 3293367"/>
              <a:gd name="connsiteY18" fmla="*/ 1563194 h 3240573"/>
              <a:gd name="connsiteX19" fmla="*/ 2972043 w 3293367"/>
              <a:gd name="connsiteY19" fmla="*/ 2006528 h 3240573"/>
              <a:gd name="connsiteX20" fmla="*/ 2950440 w 3293367"/>
              <a:gd name="connsiteY20" fmla="*/ 2043890 h 3240573"/>
              <a:gd name="connsiteX21" fmla="*/ 2951200 w 3293367"/>
              <a:gd name="connsiteY21" fmla="*/ 2044209 h 3240573"/>
              <a:gd name="connsiteX22" fmla="*/ 2989324 w 3293367"/>
              <a:gd name="connsiteY22" fmla="*/ 2082660 h 3240573"/>
              <a:gd name="connsiteX23" fmla="*/ 3279247 w 3293367"/>
              <a:gd name="connsiteY23" fmla="*/ 2584089 h 3240573"/>
              <a:gd name="connsiteX24" fmla="*/ 3279247 w 3293367"/>
              <a:gd name="connsiteY24" fmla="*/ 2686626 h 3240573"/>
              <a:gd name="connsiteX25" fmla="*/ 2989324 w 3293367"/>
              <a:gd name="connsiteY25" fmla="*/ 3188054 h 3240573"/>
              <a:gd name="connsiteX26" fmla="*/ 2898957 w 3293367"/>
              <a:gd name="connsiteY26" fmla="*/ 3240573 h 3240573"/>
              <a:gd name="connsiteX27" fmla="*/ 2317855 w 3293367"/>
              <a:gd name="connsiteY27" fmla="*/ 3240573 h 3240573"/>
              <a:gd name="connsiteX28" fmla="*/ 2228744 w 3293367"/>
              <a:gd name="connsiteY28" fmla="*/ 3188054 h 3240573"/>
              <a:gd name="connsiteX29" fmla="*/ 2072563 w 3293367"/>
              <a:gd name="connsiteY29" fmla="*/ 2919100 h 3240573"/>
              <a:gd name="connsiteX30" fmla="*/ 2054920 w 3293367"/>
              <a:gd name="connsiteY30" fmla="*/ 2888716 h 3240573"/>
              <a:gd name="connsiteX31" fmla="*/ 2068802 w 3293367"/>
              <a:gd name="connsiteY31" fmla="*/ 2888716 h 3240573"/>
              <a:gd name="connsiteX32" fmla="*/ 2134418 w 3293367"/>
              <a:gd name="connsiteY32" fmla="*/ 2888716 h 3240573"/>
              <a:gd name="connsiteX33" fmla="*/ 2162922 w 3293367"/>
              <a:gd name="connsiteY33" fmla="*/ 2937803 h 3240573"/>
              <a:gd name="connsiteX34" fmla="*/ 2271824 w 3293367"/>
              <a:gd name="connsiteY34" fmla="*/ 3125340 h 3240573"/>
              <a:gd name="connsiteX35" fmla="*/ 2350824 w 3293367"/>
              <a:gd name="connsiteY35" fmla="*/ 3171900 h 3240573"/>
              <a:gd name="connsiteX36" fmla="*/ 2865989 w 3293367"/>
              <a:gd name="connsiteY36" fmla="*/ 3171900 h 3240573"/>
              <a:gd name="connsiteX37" fmla="*/ 2946100 w 3293367"/>
              <a:gd name="connsiteY37" fmla="*/ 3125340 h 3240573"/>
              <a:gd name="connsiteX38" fmla="*/ 3203126 w 3293367"/>
              <a:gd name="connsiteY38" fmla="*/ 2680809 h 3240573"/>
              <a:gd name="connsiteX39" fmla="*/ 3203126 w 3293367"/>
              <a:gd name="connsiteY39" fmla="*/ 2589906 h 3240573"/>
              <a:gd name="connsiteX40" fmla="*/ 2946100 w 3293367"/>
              <a:gd name="connsiteY40" fmla="*/ 2145375 h 3240573"/>
              <a:gd name="connsiteX41" fmla="*/ 2912303 w 3293367"/>
              <a:gd name="connsiteY41" fmla="*/ 2111287 h 3240573"/>
              <a:gd name="connsiteX42" fmla="*/ 2908392 w 3293367"/>
              <a:gd name="connsiteY42" fmla="*/ 2109648 h 3240573"/>
              <a:gd name="connsiteX43" fmla="*/ 2929357 w 3293367"/>
              <a:gd name="connsiteY43" fmla="*/ 2073390 h 3240573"/>
              <a:gd name="connsiteX44" fmla="*/ 2944948 w 3293367"/>
              <a:gd name="connsiteY44" fmla="*/ 2046424 h 3240573"/>
              <a:gd name="connsiteX45" fmla="*/ 2928777 w 3293367"/>
              <a:gd name="connsiteY45" fmla="*/ 2039643 h 3240573"/>
              <a:gd name="connsiteX46" fmla="*/ 2901420 w 3293367"/>
              <a:gd name="connsiteY46" fmla="*/ 2036009 h 3240573"/>
              <a:gd name="connsiteX47" fmla="*/ 2320317 w 3293367"/>
              <a:gd name="connsiteY47" fmla="*/ 2036009 h 3240573"/>
              <a:gd name="connsiteX48" fmla="*/ 2231207 w 3293367"/>
              <a:gd name="connsiteY48" fmla="*/ 2088527 h 3240573"/>
              <a:gd name="connsiteX49" fmla="*/ 1940028 w 3293367"/>
              <a:gd name="connsiteY49" fmla="*/ 2589956 h 3240573"/>
              <a:gd name="connsiteX50" fmla="*/ 1940028 w 3293367"/>
              <a:gd name="connsiteY50" fmla="*/ 2692493 h 3240573"/>
              <a:gd name="connsiteX51" fmla="*/ 2036139 w 3293367"/>
              <a:gd name="connsiteY51" fmla="*/ 2858003 h 3240573"/>
              <a:gd name="connsiteX52" fmla="*/ 2050209 w 3293367"/>
              <a:gd name="connsiteY52" fmla="*/ 2882232 h 3240573"/>
              <a:gd name="connsiteX53" fmla="*/ 1985031 w 3293367"/>
              <a:gd name="connsiteY53" fmla="*/ 2882232 h 3240573"/>
              <a:gd name="connsiteX54" fmla="*/ 939150 w 3293367"/>
              <a:gd name="connsiteY54" fmla="*/ 2882232 h 3240573"/>
              <a:gd name="connsiteX55" fmla="*/ 726963 w 3293367"/>
              <a:gd name="connsiteY55" fmla="*/ 2757176 h 3240573"/>
              <a:gd name="connsiteX56" fmla="*/ 33622 w 3293367"/>
              <a:gd name="connsiteY56" fmla="*/ 1563194 h 3240573"/>
              <a:gd name="connsiteX57" fmla="*/ 33622 w 3293367"/>
              <a:gd name="connsiteY57" fmla="*/ 1319038 h 3240573"/>
              <a:gd name="connsiteX58" fmla="*/ 726963 w 3293367"/>
              <a:gd name="connsiteY58" fmla="*/ 125055 h 3240573"/>
              <a:gd name="connsiteX59" fmla="*/ 939150 w 3293367"/>
              <a:gd name="connsiteY59" fmla="*/ 0 h 32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93367" h="3240573">
                <a:moveTo>
                  <a:pt x="2353286" y="2104683"/>
                </a:moveTo>
                <a:cubicBezTo>
                  <a:pt x="2353286" y="2104683"/>
                  <a:pt x="2353286" y="2104683"/>
                  <a:pt x="2868450" y="2104683"/>
                </a:cubicBezTo>
                <a:cubicBezTo>
                  <a:pt x="2876795" y="2104683"/>
                  <a:pt x="2884932" y="2105791"/>
                  <a:pt x="2892703" y="2107904"/>
                </a:cubicBezTo>
                <a:lnTo>
                  <a:pt x="2909383" y="2114898"/>
                </a:lnTo>
                <a:lnTo>
                  <a:pt x="2899189" y="2132529"/>
                </a:lnTo>
                <a:cubicBezTo>
                  <a:pt x="2807017" y="2291942"/>
                  <a:pt x="2689037" y="2495992"/>
                  <a:pt x="2538022" y="2757176"/>
                </a:cubicBezTo>
                <a:cubicBezTo>
                  <a:pt x="2493195" y="2834591"/>
                  <a:pt x="2412503" y="2882232"/>
                  <a:pt x="2322847" y="2882232"/>
                </a:cubicBezTo>
                <a:cubicBezTo>
                  <a:pt x="2322847" y="2882232"/>
                  <a:pt x="2322847" y="2882232"/>
                  <a:pt x="2149884" y="2882232"/>
                </a:cubicBezTo>
                <a:lnTo>
                  <a:pt x="2129707" y="2882232"/>
                </a:lnTo>
                <a:lnTo>
                  <a:pt x="2110453" y="2849077"/>
                </a:lnTo>
                <a:cubicBezTo>
                  <a:pt x="2083644" y="2802909"/>
                  <a:pt x="2052449" y="2749188"/>
                  <a:pt x="2016148" y="2686675"/>
                </a:cubicBezTo>
                <a:cubicBezTo>
                  <a:pt x="1999459" y="2658961"/>
                  <a:pt x="1999459" y="2623488"/>
                  <a:pt x="2016148" y="2595774"/>
                </a:cubicBezTo>
                <a:cubicBezTo>
                  <a:pt x="2016148" y="2595774"/>
                  <a:pt x="2016148" y="2595774"/>
                  <a:pt x="2274287" y="2151242"/>
                </a:cubicBezTo>
                <a:cubicBezTo>
                  <a:pt x="2289865" y="2122420"/>
                  <a:pt x="2321018" y="2104683"/>
                  <a:pt x="2353286" y="2104683"/>
                </a:cubicBezTo>
                <a:close/>
                <a:moveTo>
                  <a:pt x="939150" y="0"/>
                </a:moveTo>
                <a:cubicBezTo>
                  <a:pt x="939150" y="0"/>
                  <a:pt x="939150" y="0"/>
                  <a:pt x="2322847" y="0"/>
                </a:cubicBezTo>
                <a:cubicBezTo>
                  <a:pt x="2412503" y="0"/>
                  <a:pt x="2493195" y="47640"/>
                  <a:pt x="2538022" y="125055"/>
                </a:cubicBezTo>
                <a:cubicBezTo>
                  <a:pt x="2538022" y="125055"/>
                  <a:pt x="2538022" y="125055"/>
                  <a:pt x="3228376" y="1319038"/>
                </a:cubicBezTo>
                <a:cubicBezTo>
                  <a:pt x="3273205" y="1393476"/>
                  <a:pt x="3273205" y="1488756"/>
                  <a:pt x="3228376" y="1563194"/>
                </a:cubicBezTo>
                <a:cubicBezTo>
                  <a:pt x="3228376" y="1563194"/>
                  <a:pt x="3228376" y="1563194"/>
                  <a:pt x="2972043" y="2006528"/>
                </a:cubicBezTo>
                <a:lnTo>
                  <a:pt x="2950440" y="2043890"/>
                </a:lnTo>
                <a:lnTo>
                  <a:pt x="2951200" y="2044209"/>
                </a:lnTo>
                <a:cubicBezTo>
                  <a:pt x="2966732" y="2053275"/>
                  <a:pt x="2979910" y="2066404"/>
                  <a:pt x="2989324" y="2082660"/>
                </a:cubicBezTo>
                <a:cubicBezTo>
                  <a:pt x="2989324" y="2082660"/>
                  <a:pt x="2989324" y="2082660"/>
                  <a:pt x="3279247" y="2584089"/>
                </a:cubicBezTo>
                <a:cubicBezTo>
                  <a:pt x="3298074" y="2615350"/>
                  <a:pt x="3298074" y="2655364"/>
                  <a:pt x="3279247" y="2686626"/>
                </a:cubicBezTo>
                <a:cubicBezTo>
                  <a:pt x="3279247" y="2686626"/>
                  <a:pt x="3279247" y="2686626"/>
                  <a:pt x="2989324" y="3188054"/>
                </a:cubicBezTo>
                <a:cubicBezTo>
                  <a:pt x="2970497" y="3220565"/>
                  <a:pt x="2936610" y="3240573"/>
                  <a:pt x="2898957" y="3240573"/>
                </a:cubicBezTo>
                <a:cubicBezTo>
                  <a:pt x="2898957" y="3240573"/>
                  <a:pt x="2898957" y="3240573"/>
                  <a:pt x="2317855" y="3240573"/>
                </a:cubicBezTo>
                <a:cubicBezTo>
                  <a:pt x="2281457" y="3240573"/>
                  <a:pt x="2246316" y="3220565"/>
                  <a:pt x="2228744" y="3188054"/>
                </a:cubicBezTo>
                <a:cubicBezTo>
                  <a:pt x="2228744" y="3188054"/>
                  <a:pt x="2228744" y="3188054"/>
                  <a:pt x="2072563" y="2919100"/>
                </a:cubicBezTo>
                <a:lnTo>
                  <a:pt x="2054920" y="2888716"/>
                </a:lnTo>
                <a:lnTo>
                  <a:pt x="2068802" y="2888716"/>
                </a:lnTo>
                <a:lnTo>
                  <a:pt x="2134418" y="2888716"/>
                </a:lnTo>
                <a:lnTo>
                  <a:pt x="2162922" y="2937803"/>
                </a:lnTo>
                <a:cubicBezTo>
                  <a:pt x="2271824" y="3125340"/>
                  <a:pt x="2271824" y="3125340"/>
                  <a:pt x="2271824" y="3125340"/>
                </a:cubicBezTo>
                <a:cubicBezTo>
                  <a:pt x="2287402" y="3154162"/>
                  <a:pt x="2318557" y="3171900"/>
                  <a:pt x="2350824" y="3171900"/>
                </a:cubicBezTo>
                <a:cubicBezTo>
                  <a:pt x="2865989" y="3171900"/>
                  <a:pt x="2865989" y="3171900"/>
                  <a:pt x="2865989" y="3171900"/>
                </a:cubicBezTo>
                <a:cubicBezTo>
                  <a:pt x="2899368" y="3171900"/>
                  <a:pt x="2929410" y="3154162"/>
                  <a:pt x="2946100" y="3125340"/>
                </a:cubicBezTo>
                <a:cubicBezTo>
                  <a:pt x="3203126" y="2680809"/>
                  <a:pt x="3203126" y="2680809"/>
                  <a:pt x="3203126" y="2680809"/>
                </a:cubicBezTo>
                <a:cubicBezTo>
                  <a:pt x="3219816" y="2653094"/>
                  <a:pt x="3219816" y="2617620"/>
                  <a:pt x="3203126" y="2589906"/>
                </a:cubicBezTo>
                <a:cubicBezTo>
                  <a:pt x="2946100" y="2145375"/>
                  <a:pt x="2946100" y="2145375"/>
                  <a:pt x="2946100" y="2145375"/>
                </a:cubicBezTo>
                <a:cubicBezTo>
                  <a:pt x="2937755" y="2130963"/>
                  <a:pt x="2926072" y="2119323"/>
                  <a:pt x="2912303" y="2111287"/>
                </a:cubicBezTo>
                <a:lnTo>
                  <a:pt x="2908392" y="2109648"/>
                </a:lnTo>
                <a:lnTo>
                  <a:pt x="2929357" y="2073390"/>
                </a:lnTo>
                <a:lnTo>
                  <a:pt x="2944948" y="2046424"/>
                </a:lnTo>
                <a:lnTo>
                  <a:pt x="2928777" y="2039643"/>
                </a:lnTo>
                <a:cubicBezTo>
                  <a:pt x="2920010" y="2037259"/>
                  <a:pt x="2910833" y="2036009"/>
                  <a:pt x="2901420" y="2036009"/>
                </a:cubicBezTo>
                <a:cubicBezTo>
                  <a:pt x="2320317" y="2036009"/>
                  <a:pt x="2320317" y="2036009"/>
                  <a:pt x="2320317" y="2036009"/>
                </a:cubicBezTo>
                <a:cubicBezTo>
                  <a:pt x="2283920" y="2036009"/>
                  <a:pt x="2248778" y="2056016"/>
                  <a:pt x="2231207" y="2088527"/>
                </a:cubicBezTo>
                <a:cubicBezTo>
                  <a:pt x="1940028" y="2589956"/>
                  <a:pt x="1940028" y="2589956"/>
                  <a:pt x="1940028" y="2589956"/>
                </a:cubicBezTo>
                <a:cubicBezTo>
                  <a:pt x="1921201" y="2621217"/>
                  <a:pt x="1921201" y="2661231"/>
                  <a:pt x="1940028" y="2692493"/>
                </a:cubicBezTo>
                <a:cubicBezTo>
                  <a:pt x="1976425" y="2755171"/>
                  <a:pt x="2008272" y="2810015"/>
                  <a:pt x="2036139" y="2858003"/>
                </a:cubicBezTo>
                <a:lnTo>
                  <a:pt x="2050209" y="2882232"/>
                </a:lnTo>
                <a:lnTo>
                  <a:pt x="1985031" y="2882232"/>
                </a:lnTo>
                <a:cubicBezTo>
                  <a:pt x="1782341" y="2882232"/>
                  <a:pt x="1458037" y="2882232"/>
                  <a:pt x="939150" y="2882232"/>
                </a:cubicBezTo>
                <a:cubicBezTo>
                  <a:pt x="852483" y="2882232"/>
                  <a:pt x="768803" y="2834591"/>
                  <a:pt x="726963" y="2757176"/>
                </a:cubicBezTo>
                <a:cubicBezTo>
                  <a:pt x="726963" y="2757176"/>
                  <a:pt x="726963" y="2757176"/>
                  <a:pt x="33622" y="1563194"/>
                </a:cubicBezTo>
                <a:cubicBezTo>
                  <a:pt x="-11207" y="1488756"/>
                  <a:pt x="-11207" y="1393476"/>
                  <a:pt x="33622" y="1319038"/>
                </a:cubicBezTo>
                <a:cubicBezTo>
                  <a:pt x="33622" y="1319038"/>
                  <a:pt x="33622" y="1319038"/>
                  <a:pt x="726963" y="125055"/>
                </a:cubicBezTo>
                <a:cubicBezTo>
                  <a:pt x="768803" y="47640"/>
                  <a:pt x="852483" y="0"/>
                  <a:pt x="939150"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D4340B2E-01FD-4F5D-9C4D-AD3923AD2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1733" y="843530"/>
            <a:ext cx="3309879" cy="2983688"/>
          </a:xfrm>
          <a:custGeom>
            <a:avLst/>
            <a:gdLst>
              <a:gd name="connsiteX0" fmla="*/ 944317 w 3309879"/>
              <a:gd name="connsiteY0" fmla="*/ 0 h 2983688"/>
              <a:gd name="connsiteX1" fmla="*/ 2368743 w 3309879"/>
              <a:gd name="connsiteY1" fmla="*/ 0 h 2983688"/>
              <a:gd name="connsiteX2" fmla="*/ 2572231 w 3309879"/>
              <a:gd name="connsiteY2" fmla="*/ 116416 h 2983688"/>
              <a:gd name="connsiteX3" fmla="*/ 3284443 w 3309879"/>
              <a:gd name="connsiteY3" fmla="*/ 1371117 h 2983688"/>
              <a:gd name="connsiteX4" fmla="*/ 3284443 w 3309879"/>
              <a:gd name="connsiteY4" fmla="*/ 1612573 h 2983688"/>
              <a:gd name="connsiteX5" fmla="*/ 2572231 w 3309879"/>
              <a:gd name="connsiteY5" fmla="*/ 2867272 h 2983688"/>
              <a:gd name="connsiteX6" fmla="*/ 2368743 w 3309879"/>
              <a:gd name="connsiteY6" fmla="*/ 2983688 h 2983688"/>
              <a:gd name="connsiteX7" fmla="*/ 944317 w 3309879"/>
              <a:gd name="connsiteY7" fmla="*/ 2983688 h 2983688"/>
              <a:gd name="connsiteX8" fmla="*/ 740830 w 3309879"/>
              <a:gd name="connsiteY8" fmla="*/ 2867272 h 2983688"/>
              <a:gd name="connsiteX9" fmla="*/ 28617 w 3309879"/>
              <a:gd name="connsiteY9" fmla="*/ 1612573 h 2983688"/>
              <a:gd name="connsiteX10" fmla="*/ 28617 w 3309879"/>
              <a:gd name="connsiteY10" fmla="*/ 1371117 h 2983688"/>
              <a:gd name="connsiteX11" fmla="*/ 740830 w 3309879"/>
              <a:gd name="connsiteY11" fmla="*/ 116416 h 2983688"/>
              <a:gd name="connsiteX12" fmla="*/ 944317 w 3309879"/>
              <a:gd name="connsiteY12" fmla="*/ 0 h 298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9879" h="2983688">
                <a:moveTo>
                  <a:pt x="944317" y="0"/>
                </a:moveTo>
                <a:cubicBezTo>
                  <a:pt x="2368743" y="0"/>
                  <a:pt x="2368743" y="0"/>
                  <a:pt x="2368743" y="0"/>
                </a:cubicBezTo>
                <a:cubicBezTo>
                  <a:pt x="2440811" y="0"/>
                  <a:pt x="2534078" y="51740"/>
                  <a:pt x="2572231" y="116416"/>
                </a:cubicBezTo>
                <a:cubicBezTo>
                  <a:pt x="3284443" y="1371117"/>
                  <a:pt x="3284443" y="1371117"/>
                  <a:pt x="3284443" y="1371117"/>
                </a:cubicBezTo>
                <a:cubicBezTo>
                  <a:pt x="3318358" y="1440104"/>
                  <a:pt x="3318358" y="1543584"/>
                  <a:pt x="3284443" y="1612573"/>
                </a:cubicBezTo>
                <a:cubicBezTo>
                  <a:pt x="2572231" y="2867272"/>
                  <a:pt x="2572231" y="2867272"/>
                  <a:pt x="2572231" y="2867272"/>
                </a:cubicBezTo>
                <a:cubicBezTo>
                  <a:pt x="2534078" y="2931949"/>
                  <a:pt x="2440811" y="2983688"/>
                  <a:pt x="2368743" y="2983688"/>
                </a:cubicBezTo>
                <a:lnTo>
                  <a:pt x="944317" y="2983688"/>
                </a:lnTo>
                <a:cubicBezTo>
                  <a:pt x="868010" y="2983688"/>
                  <a:pt x="774745" y="2931949"/>
                  <a:pt x="740830" y="2867272"/>
                </a:cubicBezTo>
                <a:cubicBezTo>
                  <a:pt x="28617" y="1612573"/>
                  <a:pt x="28617" y="1612573"/>
                  <a:pt x="28617" y="1612573"/>
                </a:cubicBezTo>
                <a:cubicBezTo>
                  <a:pt x="-9538" y="1543584"/>
                  <a:pt x="-9538" y="1440104"/>
                  <a:pt x="28617" y="1371117"/>
                </a:cubicBezTo>
                <a:cubicBezTo>
                  <a:pt x="740830" y="116416"/>
                  <a:pt x="740830" y="116416"/>
                  <a:pt x="740830" y="116416"/>
                </a:cubicBezTo>
                <a:cubicBezTo>
                  <a:pt x="774745" y="51740"/>
                  <a:pt x="868010" y="0"/>
                  <a:pt x="944317"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odiac Vikings Aquatic Club">
            <a:extLst>
              <a:ext uri="{FF2B5EF4-FFF2-40B4-BE49-F238E27FC236}">
                <a16:creationId xmlns:a16="http://schemas.microsoft.com/office/drawing/2014/main" id="{B31DF3FB-195E-81BF-6D69-7F16EA5E5C8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49454" y="821454"/>
            <a:ext cx="1142727" cy="8927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AB479CD2-B935-AB10-99C6-ED754F7C23C7}"/>
              </a:ext>
            </a:extLst>
          </p:cNvPr>
          <p:cNvPicPr>
            <a:picLocks noChangeAspect="1"/>
          </p:cNvPicPr>
          <p:nvPr/>
        </p:nvPicPr>
        <p:blipFill>
          <a:blip r:embed="rId4"/>
          <a:stretch>
            <a:fillRect/>
          </a:stretch>
        </p:blipFill>
        <p:spPr>
          <a:xfrm>
            <a:off x="9298540" y="1267832"/>
            <a:ext cx="2096263" cy="2135083"/>
          </a:xfrm>
          <a:prstGeom prst="rect">
            <a:avLst/>
          </a:prstGeom>
        </p:spPr>
      </p:pic>
      <p:pic>
        <p:nvPicPr>
          <p:cNvPr id="12" name="Picture 11">
            <a:extLst>
              <a:ext uri="{FF2B5EF4-FFF2-40B4-BE49-F238E27FC236}">
                <a16:creationId xmlns:a16="http://schemas.microsoft.com/office/drawing/2014/main" id="{E02332BA-827F-7236-D7A9-A7011C654314}"/>
              </a:ext>
            </a:extLst>
          </p:cNvPr>
          <p:cNvPicPr>
            <a:picLocks noChangeAspect="1"/>
          </p:cNvPicPr>
          <p:nvPr/>
        </p:nvPicPr>
        <p:blipFill>
          <a:blip r:embed="rId5"/>
          <a:stretch>
            <a:fillRect/>
          </a:stretch>
        </p:blipFill>
        <p:spPr>
          <a:xfrm>
            <a:off x="1089763" y="5091050"/>
            <a:ext cx="1807258" cy="525748"/>
          </a:xfrm>
          <a:prstGeom prst="rect">
            <a:avLst/>
          </a:prstGeom>
        </p:spPr>
      </p:pic>
      <p:pic>
        <p:nvPicPr>
          <p:cNvPr id="13" name="Picture 12">
            <a:extLst>
              <a:ext uri="{FF2B5EF4-FFF2-40B4-BE49-F238E27FC236}">
                <a16:creationId xmlns:a16="http://schemas.microsoft.com/office/drawing/2014/main" id="{EBF0CEEC-2C67-E7BB-2334-2F242C8A7259}"/>
              </a:ext>
            </a:extLst>
          </p:cNvPr>
          <p:cNvPicPr>
            <a:picLocks noChangeAspect="1"/>
          </p:cNvPicPr>
          <p:nvPr/>
        </p:nvPicPr>
        <p:blipFill>
          <a:blip r:embed="rId6"/>
          <a:stretch>
            <a:fillRect/>
          </a:stretch>
        </p:blipFill>
        <p:spPr>
          <a:xfrm>
            <a:off x="3118447" y="5091050"/>
            <a:ext cx="1765015" cy="525749"/>
          </a:xfrm>
          <a:prstGeom prst="rect">
            <a:avLst/>
          </a:prstGeom>
        </p:spPr>
      </p:pic>
    </p:spTree>
    <p:extLst>
      <p:ext uri="{BB962C8B-B14F-4D97-AF65-F5344CB8AC3E}">
        <p14:creationId xmlns:p14="http://schemas.microsoft.com/office/powerpoint/2010/main" val="1525326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DF38D-C1B8-F92D-A329-0B3F54C0D2BB}"/>
              </a:ext>
            </a:extLst>
          </p:cNvPr>
          <p:cNvSpPr>
            <a:spLocks noGrp="1"/>
          </p:cNvSpPr>
          <p:nvPr>
            <p:ph type="title"/>
          </p:nvPr>
        </p:nvSpPr>
        <p:spPr>
          <a:xfrm>
            <a:off x="965199" y="851517"/>
            <a:ext cx="5130795" cy="1461778"/>
          </a:xfrm>
        </p:spPr>
        <p:txBody>
          <a:bodyPr>
            <a:normAutofit/>
          </a:bodyPr>
          <a:lstStyle/>
          <a:p>
            <a:pPr algn="ctr"/>
            <a:r>
              <a:rPr lang="en-CA" sz="4000" b="1" dirty="0"/>
              <a:t>Volunteering</a:t>
            </a:r>
          </a:p>
        </p:txBody>
      </p:sp>
      <p:sp>
        <p:nvSpPr>
          <p:cNvPr id="3" name="Content Placeholder 2">
            <a:extLst>
              <a:ext uri="{FF2B5EF4-FFF2-40B4-BE49-F238E27FC236}">
                <a16:creationId xmlns:a16="http://schemas.microsoft.com/office/drawing/2014/main" id="{FEC5DFA6-EBEF-9931-9D63-AEE900AFDC2C}"/>
              </a:ext>
            </a:extLst>
          </p:cNvPr>
          <p:cNvSpPr>
            <a:spLocks noGrp="1"/>
          </p:cNvSpPr>
          <p:nvPr>
            <p:ph idx="1"/>
          </p:nvPr>
        </p:nvSpPr>
        <p:spPr>
          <a:xfrm>
            <a:off x="328527" y="2086147"/>
            <a:ext cx="5716369" cy="4771854"/>
          </a:xfrm>
        </p:spPr>
        <p:txBody>
          <a:bodyPr>
            <a:normAutofit/>
          </a:bodyPr>
          <a:lstStyle/>
          <a:p>
            <a:pPr marL="0" indent="0" algn="ctr">
              <a:buNone/>
            </a:pPr>
            <a:r>
              <a:rPr lang="en-US" dirty="0"/>
              <a:t> The BEST way to learn about CVAC and competitive swimming is to get involved! We need your help!</a:t>
            </a:r>
          </a:p>
          <a:p>
            <a:pPr>
              <a:buFont typeface="Wingdings" panose="05000000000000000000" pitchFamily="2" charset="2"/>
              <a:buChar char="Ø"/>
            </a:pPr>
            <a:r>
              <a:rPr lang="en-US" sz="1600" i="0" dirty="0">
                <a:effectLst/>
              </a:rPr>
              <a:t>Everything done for CVAC is done by volunteers</a:t>
            </a:r>
            <a:endParaRPr lang="en-US" sz="1600" dirty="0"/>
          </a:p>
          <a:p>
            <a:pPr>
              <a:buFont typeface="Wingdings" panose="05000000000000000000" pitchFamily="2" charset="2"/>
              <a:buChar char="Ø"/>
            </a:pPr>
            <a:r>
              <a:rPr lang="en-US" sz="1600" i="0" dirty="0">
                <a:effectLst/>
              </a:rPr>
              <a:t>Officials at swim meets</a:t>
            </a:r>
          </a:p>
          <a:p>
            <a:pPr>
              <a:buFont typeface="Wingdings" panose="05000000000000000000" pitchFamily="2" charset="2"/>
              <a:buChar char="Ø"/>
            </a:pPr>
            <a:r>
              <a:rPr lang="en-US" sz="1600" dirty="0"/>
              <a:t>Committees</a:t>
            </a:r>
          </a:p>
          <a:p>
            <a:pPr>
              <a:buFont typeface="Wingdings" panose="05000000000000000000" pitchFamily="2" charset="2"/>
              <a:buChar char="Ø"/>
            </a:pPr>
            <a:r>
              <a:rPr lang="en-US" sz="1600" i="0" dirty="0">
                <a:effectLst/>
              </a:rPr>
              <a:t>Special </a:t>
            </a:r>
            <a:r>
              <a:rPr lang="en-US" sz="1600" dirty="0"/>
              <a:t>skill we might need? Let us know</a:t>
            </a:r>
            <a:r>
              <a:rPr lang="en-US" sz="1800" dirty="0"/>
              <a:t>!</a:t>
            </a:r>
          </a:p>
          <a:p>
            <a:pPr marL="0" indent="0">
              <a:buNone/>
            </a:pPr>
            <a:r>
              <a:rPr lang="en-US" i="0" dirty="0">
                <a:effectLst/>
              </a:rPr>
              <a:t>	</a:t>
            </a:r>
          </a:p>
        </p:txBody>
      </p:sp>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odiac Vikings Aquatic Club">
            <a:extLst>
              <a:ext uri="{FF2B5EF4-FFF2-40B4-BE49-F238E27FC236}">
                <a16:creationId xmlns:a16="http://schemas.microsoft.com/office/drawing/2014/main" id="{B31DF3FB-195E-81BF-6D69-7F16EA5E5C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5330" y="2457366"/>
            <a:ext cx="3217333" cy="251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642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DF38D-C1B8-F92D-A329-0B3F54C0D2BB}"/>
              </a:ext>
            </a:extLst>
          </p:cNvPr>
          <p:cNvSpPr>
            <a:spLocks noGrp="1"/>
          </p:cNvSpPr>
          <p:nvPr>
            <p:ph type="title"/>
          </p:nvPr>
        </p:nvSpPr>
        <p:spPr>
          <a:xfrm>
            <a:off x="653960" y="851517"/>
            <a:ext cx="5442034" cy="1461778"/>
          </a:xfrm>
        </p:spPr>
        <p:txBody>
          <a:bodyPr>
            <a:normAutofit/>
          </a:bodyPr>
          <a:lstStyle/>
          <a:p>
            <a:pPr algn="ctr"/>
            <a:r>
              <a:rPr lang="en-CA" sz="4000" b="1" dirty="0"/>
              <a:t>Fundraising/Sponsorship</a:t>
            </a:r>
          </a:p>
        </p:txBody>
      </p:sp>
      <p:sp>
        <p:nvSpPr>
          <p:cNvPr id="3" name="Content Placeholder 2">
            <a:extLst>
              <a:ext uri="{FF2B5EF4-FFF2-40B4-BE49-F238E27FC236}">
                <a16:creationId xmlns:a16="http://schemas.microsoft.com/office/drawing/2014/main" id="{FEC5DFA6-EBEF-9931-9D63-AEE900AFDC2C}"/>
              </a:ext>
            </a:extLst>
          </p:cNvPr>
          <p:cNvSpPr>
            <a:spLocks noGrp="1"/>
          </p:cNvSpPr>
          <p:nvPr>
            <p:ph idx="1"/>
          </p:nvPr>
        </p:nvSpPr>
        <p:spPr>
          <a:xfrm>
            <a:off x="328527" y="2086147"/>
            <a:ext cx="5716369" cy="4771854"/>
          </a:xfrm>
        </p:spPr>
        <p:txBody>
          <a:bodyPr vert="horz" lIns="91440" tIns="45720" rIns="91440" bIns="45720" rtlCol="0" anchor="t">
            <a:normAutofit/>
          </a:bodyPr>
          <a:lstStyle/>
          <a:p>
            <a:pPr marL="0" indent="0" algn="ctr">
              <a:buNone/>
            </a:pPr>
            <a:r>
              <a:rPr lang="en-US" dirty="0"/>
              <a:t> We have lots of options help with the cost of swimming!  We are always looking for new ideas and sponsors.</a:t>
            </a:r>
          </a:p>
          <a:p>
            <a:pPr>
              <a:buFont typeface="Wingdings" panose="05000000000000000000" pitchFamily="2" charset="2"/>
              <a:buChar char="Ø"/>
            </a:pPr>
            <a:r>
              <a:rPr lang="en-US" sz="1600" dirty="0">
                <a:ea typeface="Calibri"/>
                <a:cs typeface="Calibri"/>
              </a:rPr>
              <a:t>Garbage Bags</a:t>
            </a:r>
            <a:endParaRPr lang="en-US" sz="1600" dirty="0"/>
          </a:p>
          <a:p>
            <a:pPr>
              <a:buFont typeface="Wingdings" panose="05000000000000000000" pitchFamily="2" charset="2"/>
              <a:buChar char="Ø"/>
            </a:pPr>
            <a:r>
              <a:rPr lang="en-US" sz="1600" dirty="0"/>
              <a:t>Coffee</a:t>
            </a:r>
            <a:endParaRPr lang="en-US" sz="1600" i="0" dirty="0">
              <a:effectLst/>
              <a:ea typeface="Calibri"/>
              <a:cs typeface="Calibri"/>
            </a:endParaRPr>
          </a:p>
          <a:p>
            <a:pPr>
              <a:buFont typeface="Wingdings" panose="05000000000000000000" pitchFamily="2" charset="2"/>
              <a:buChar char="Ø"/>
            </a:pPr>
            <a:r>
              <a:rPr lang="en-US" sz="1600" dirty="0" err="1"/>
              <a:t>Fundscrip</a:t>
            </a:r>
            <a:endParaRPr lang="en-US" sz="1600" dirty="0" err="1">
              <a:ea typeface="Calibri" panose="020F0502020204030204"/>
              <a:cs typeface="Calibri" panose="020F0502020204030204"/>
            </a:endParaRPr>
          </a:p>
          <a:p>
            <a:pPr>
              <a:buFont typeface="Wingdings" panose="05000000000000000000" pitchFamily="2" charset="2"/>
              <a:buChar char="Ø"/>
            </a:pPr>
            <a:r>
              <a:rPr lang="en-US" sz="1600" dirty="0">
                <a:ea typeface="Calibri"/>
                <a:cs typeface="Calibri"/>
              </a:rPr>
              <a:t>Do you know any businesses that would be interested in being one of our sponsors?</a:t>
            </a:r>
          </a:p>
          <a:p>
            <a:pPr>
              <a:buFont typeface="Wingdings" panose="05000000000000000000" pitchFamily="2" charset="2"/>
              <a:buChar char="Ø"/>
            </a:pPr>
            <a:endParaRPr lang="en-US" sz="1600" dirty="0"/>
          </a:p>
          <a:p>
            <a:pPr marL="0" indent="0">
              <a:buNone/>
            </a:pPr>
            <a:r>
              <a:rPr lang="en-US" i="0" dirty="0">
                <a:effectLst/>
              </a:rPr>
              <a:t>	</a:t>
            </a:r>
          </a:p>
        </p:txBody>
      </p:sp>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odiac Vikings Aquatic Club">
            <a:extLst>
              <a:ext uri="{FF2B5EF4-FFF2-40B4-BE49-F238E27FC236}">
                <a16:creationId xmlns:a16="http://schemas.microsoft.com/office/drawing/2014/main" id="{B31DF3FB-195E-81BF-6D69-7F16EA5E5C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5330" y="2457366"/>
            <a:ext cx="3217333" cy="251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318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DF38D-C1B8-F92D-A329-0B3F54C0D2BB}"/>
              </a:ext>
            </a:extLst>
          </p:cNvPr>
          <p:cNvSpPr>
            <a:spLocks noGrp="1"/>
          </p:cNvSpPr>
          <p:nvPr>
            <p:ph type="title"/>
          </p:nvPr>
        </p:nvSpPr>
        <p:spPr>
          <a:xfrm>
            <a:off x="965199" y="851517"/>
            <a:ext cx="5130795" cy="1461778"/>
          </a:xfrm>
        </p:spPr>
        <p:txBody>
          <a:bodyPr>
            <a:normAutofit/>
          </a:bodyPr>
          <a:lstStyle/>
          <a:p>
            <a:pPr algn="ctr"/>
            <a:r>
              <a:rPr lang="en-CA" sz="4000" b="1" dirty="0"/>
              <a:t>Officials</a:t>
            </a:r>
          </a:p>
        </p:txBody>
      </p:sp>
      <p:sp>
        <p:nvSpPr>
          <p:cNvPr id="3" name="Content Placeholder 2">
            <a:extLst>
              <a:ext uri="{FF2B5EF4-FFF2-40B4-BE49-F238E27FC236}">
                <a16:creationId xmlns:a16="http://schemas.microsoft.com/office/drawing/2014/main" id="{FEC5DFA6-EBEF-9931-9D63-AEE900AFDC2C}"/>
              </a:ext>
            </a:extLst>
          </p:cNvPr>
          <p:cNvSpPr>
            <a:spLocks noGrp="1"/>
          </p:cNvSpPr>
          <p:nvPr>
            <p:ph idx="1"/>
          </p:nvPr>
        </p:nvSpPr>
        <p:spPr>
          <a:xfrm>
            <a:off x="328527" y="2086147"/>
            <a:ext cx="5716369" cy="4771854"/>
          </a:xfrm>
        </p:spPr>
        <p:txBody>
          <a:bodyPr>
            <a:normAutofit/>
          </a:bodyPr>
          <a:lstStyle/>
          <a:p>
            <a:pPr marL="0" indent="0" algn="ctr">
              <a:buNone/>
            </a:pPr>
            <a:r>
              <a:rPr lang="en-US" sz="1800" dirty="0"/>
              <a:t>!</a:t>
            </a:r>
          </a:p>
          <a:p>
            <a:pPr>
              <a:buFont typeface="Wingdings" panose="05000000000000000000" pitchFamily="2" charset="2"/>
              <a:buChar char="Ø"/>
            </a:pPr>
            <a:r>
              <a:rPr lang="en-US" dirty="0"/>
              <a:t>Best seat in the house at swim meets </a:t>
            </a:r>
          </a:p>
          <a:p>
            <a:pPr>
              <a:buFont typeface="Wingdings" panose="05000000000000000000" pitchFamily="2" charset="2"/>
              <a:buChar char="Ø"/>
            </a:pPr>
            <a:r>
              <a:rPr lang="en-US" dirty="0"/>
              <a:t>Need a large number of officials at every meet </a:t>
            </a:r>
          </a:p>
          <a:p>
            <a:pPr>
              <a:buFont typeface="Wingdings" panose="05000000000000000000" pitchFamily="2" charset="2"/>
              <a:buChar char="Ø"/>
            </a:pPr>
            <a:r>
              <a:rPr lang="en-US" dirty="0"/>
              <a:t>Different levels of officiating</a:t>
            </a:r>
          </a:p>
          <a:p>
            <a:pPr lvl="1">
              <a:buFont typeface="Wingdings" panose="05000000000000000000" pitchFamily="2" charset="2"/>
              <a:buChar char="Ø"/>
            </a:pPr>
            <a:r>
              <a:rPr lang="en-US" sz="1800" dirty="0"/>
              <a:t>	Timekeepers  </a:t>
            </a:r>
          </a:p>
          <a:p>
            <a:pPr lvl="1">
              <a:buFont typeface="Wingdings" panose="05000000000000000000" pitchFamily="2" charset="2"/>
              <a:buChar char="Ø"/>
            </a:pPr>
            <a:r>
              <a:rPr lang="en-US" sz="1800" dirty="0"/>
              <a:t>	Strokes and Turns</a:t>
            </a:r>
          </a:p>
          <a:p>
            <a:pPr lvl="1">
              <a:buFont typeface="Wingdings" panose="05000000000000000000" pitchFamily="2" charset="2"/>
              <a:buChar char="Ø"/>
            </a:pPr>
            <a:r>
              <a:rPr lang="en-US" sz="1800" dirty="0"/>
              <a:t>	</a:t>
            </a:r>
            <a:r>
              <a:rPr lang="en-US" sz="1800" dirty="0" err="1"/>
              <a:t>Etc</a:t>
            </a:r>
            <a:endParaRPr lang="en-US" sz="1800" dirty="0"/>
          </a:p>
          <a:p>
            <a:pPr marL="457200" lvl="1" indent="0" algn="ctr">
              <a:buNone/>
            </a:pPr>
            <a:endParaRPr lang="en-US" sz="1800" i="0" dirty="0">
              <a:effectLst/>
            </a:endParaRPr>
          </a:p>
          <a:p>
            <a:pPr marL="457200" lvl="1" indent="0" algn="ctr">
              <a:buNone/>
            </a:pPr>
            <a:r>
              <a:rPr lang="en-US" sz="2800" b="1" i="0" dirty="0">
                <a:effectLst/>
              </a:rPr>
              <a:t>Stay tuned for a Timekeepers training course</a:t>
            </a:r>
          </a:p>
        </p:txBody>
      </p:sp>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odiac Vikings Aquatic Club">
            <a:extLst>
              <a:ext uri="{FF2B5EF4-FFF2-40B4-BE49-F238E27FC236}">
                <a16:creationId xmlns:a16="http://schemas.microsoft.com/office/drawing/2014/main" id="{B31DF3FB-195E-81BF-6D69-7F16EA5E5C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5330" y="2457366"/>
            <a:ext cx="3217333" cy="251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77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DF38D-C1B8-F92D-A329-0B3F54C0D2BB}"/>
              </a:ext>
            </a:extLst>
          </p:cNvPr>
          <p:cNvSpPr>
            <a:spLocks noGrp="1"/>
          </p:cNvSpPr>
          <p:nvPr>
            <p:ph type="title"/>
          </p:nvPr>
        </p:nvSpPr>
        <p:spPr>
          <a:xfrm>
            <a:off x="965199" y="851517"/>
            <a:ext cx="5130795" cy="1461778"/>
          </a:xfrm>
        </p:spPr>
        <p:txBody>
          <a:bodyPr>
            <a:normAutofit/>
          </a:bodyPr>
          <a:lstStyle/>
          <a:p>
            <a:pPr algn="ctr"/>
            <a:r>
              <a:rPr lang="en-US" sz="4000" b="1" dirty="0"/>
              <a:t>Agenda</a:t>
            </a:r>
            <a:endParaRPr lang="en-CA" sz="4000" b="1" dirty="0"/>
          </a:p>
        </p:txBody>
      </p:sp>
      <p:sp>
        <p:nvSpPr>
          <p:cNvPr id="3" name="Content Placeholder 2">
            <a:extLst>
              <a:ext uri="{FF2B5EF4-FFF2-40B4-BE49-F238E27FC236}">
                <a16:creationId xmlns:a16="http://schemas.microsoft.com/office/drawing/2014/main" id="{FEC5DFA6-EBEF-9931-9D63-AEE900AFDC2C}"/>
              </a:ext>
            </a:extLst>
          </p:cNvPr>
          <p:cNvSpPr>
            <a:spLocks noGrp="1"/>
          </p:cNvSpPr>
          <p:nvPr>
            <p:ph idx="1"/>
          </p:nvPr>
        </p:nvSpPr>
        <p:spPr>
          <a:xfrm>
            <a:off x="965200" y="2470248"/>
            <a:ext cx="4048344" cy="3536236"/>
          </a:xfrm>
        </p:spPr>
        <p:txBody>
          <a:bodyPr>
            <a:noAutofit/>
          </a:bodyPr>
          <a:lstStyle/>
          <a:p>
            <a:pPr>
              <a:buFont typeface="Wingdings" panose="05000000000000000000" pitchFamily="2" charset="2"/>
              <a:buChar char="Ø"/>
            </a:pPr>
            <a:r>
              <a:rPr lang="en-US" sz="1400" b="1" dirty="0"/>
              <a:t>Competitive Swimming 101</a:t>
            </a:r>
          </a:p>
          <a:p>
            <a:pPr>
              <a:buFont typeface="Wingdings" panose="05000000000000000000" pitchFamily="2" charset="2"/>
              <a:buChar char="Ø"/>
            </a:pPr>
            <a:r>
              <a:rPr lang="en-US" sz="1400" b="1" dirty="0"/>
              <a:t>Club Business</a:t>
            </a:r>
          </a:p>
          <a:p>
            <a:pPr>
              <a:buFont typeface="Wingdings" panose="05000000000000000000" pitchFamily="2" charset="2"/>
              <a:buChar char="Ø"/>
            </a:pPr>
            <a:r>
              <a:rPr lang="en-US" sz="1400" b="1" dirty="0"/>
              <a:t>Time Standards</a:t>
            </a:r>
          </a:p>
          <a:p>
            <a:pPr lvl="1">
              <a:buFont typeface="Wingdings" panose="05000000000000000000" pitchFamily="2" charset="2"/>
              <a:buChar char="Ø"/>
            </a:pPr>
            <a:r>
              <a:rPr lang="en-US" sz="1400" b="1" dirty="0"/>
              <a:t>What does that mean</a:t>
            </a:r>
          </a:p>
          <a:p>
            <a:pPr>
              <a:buFont typeface="Wingdings" panose="05000000000000000000" pitchFamily="2" charset="2"/>
              <a:buChar char="Ø"/>
            </a:pPr>
            <a:r>
              <a:rPr lang="en-US" sz="1400" b="1" dirty="0"/>
              <a:t>Swimming Strokes</a:t>
            </a:r>
          </a:p>
          <a:p>
            <a:pPr>
              <a:buFont typeface="Wingdings" panose="05000000000000000000" pitchFamily="2" charset="2"/>
              <a:buChar char="Ø"/>
            </a:pPr>
            <a:r>
              <a:rPr lang="en-US" sz="1400" b="1" dirty="0"/>
              <a:t>Swimming Lingo</a:t>
            </a:r>
          </a:p>
          <a:p>
            <a:pPr>
              <a:buFont typeface="Wingdings" panose="05000000000000000000" pitchFamily="2" charset="2"/>
              <a:buChar char="Ø"/>
            </a:pPr>
            <a:r>
              <a:rPr lang="en-US" sz="1400" b="1" dirty="0"/>
              <a:t>Foods and Nutrition</a:t>
            </a:r>
          </a:p>
          <a:p>
            <a:pPr>
              <a:buFont typeface="Wingdings" panose="05000000000000000000" pitchFamily="2" charset="2"/>
              <a:buChar char="Ø"/>
            </a:pPr>
            <a:r>
              <a:rPr lang="en-US" sz="1400" b="1" dirty="0"/>
              <a:t>What to wear</a:t>
            </a:r>
          </a:p>
          <a:p>
            <a:pPr>
              <a:buFont typeface="Wingdings" panose="05000000000000000000" pitchFamily="2" charset="2"/>
              <a:buChar char="Ø"/>
            </a:pPr>
            <a:r>
              <a:rPr lang="en-US" sz="1400" b="1" dirty="0"/>
              <a:t>Apps</a:t>
            </a:r>
          </a:p>
          <a:p>
            <a:pPr>
              <a:buFont typeface="Wingdings" panose="05000000000000000000" pitchFamily="2" charset="2"/>
              <a:buChar char="Ø"/>
            </a:pPr>
            <a:r>
              <a:rPr lang="en-US" sz="1400" b="1" dirty="0"/>
              <a:t>Volunteering</a:t>
            </a:r>
          </a:p>
          <a:p>
            <a:pPr>
              <a:buFont typeface="Wingdings" panose="05000000000000000000" pitchFamily="2" charset="2"/>
              <a:buChar char="Ø"/>
            </a:pPr>
            <a:r>
              <a:rPr lang="en-US" sz="1400" b="1" dirty="0"/>
              <a:t>Officials</a:t>
            </a:r>
          </a:p>
          <a:p>
            <a:pPr>
              <a:buFont typeface="Wingdings" panose="05000000000000000000" pitchFamily="2" charset="2"/>
              <a:buChar char="Ø"/>
            </a:pPr>
            <a:r>
              <a:rPr lang="en-US" sz="1400" b="1" dirty="0"/>
              <a:t>Special Events</a:t>
            </a:r>
          </a:p>
          <a:p>
            <a:pPr>
              <a:buFont typeface="Wingdings" panose="05000000000000000000" pitchFamily="2" charset="2"/>
              <a:buChar char="Ø"/>
            </a:pPr>
            <a:r>
              <a:rPr lang="en-US" sz="1400" b="1" dirty="0"/>
              <a:t>Club Communications</a:t>
            </a:r>
          </a:p>
          <a:p>
            <a:pPr>
              <a:buFont typeface="Wingdings" panose="05000000000000000000" pitchFamily="2" charset="2"/>
              <a:buChar char="Ø"/>
            </a:pPr>
            <a:r>
              <a:rPr lang="en-US" sz="1400" b="1" dirty="0"/>
              <a:t>Contacts</a:t>
            </a:r>
          </a:p>
        </p:txBody>
      </p:sp>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odiac Vikings Aquatic Club">
            <a:extLst>
              <a:ext uri="{FF2B5EF4-FFF2-40B4-BE49-F238E27FC236}">
                <a16:creationId xmlns:a16="http://schemas.microsoft.com/office/drawing/2014/main" id="{B31DF3FB-195E-81BF-6D69-7F16EA5E5C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5330" y="2457366"/>
            <a:ext cx="3217333" cy="251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379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DF38D-C1B8-F92D-A329-0B3F54C0D2BB}"/>
              </a:ext>
            </a:extLst>
          </p:cNvPr>
          <p:cNvSpPr>
            <a:spLocks noGrp="1"/>
          </p:cNvSpPr>
          <p:nvPr>
            <p:ph type="title"/>
          </p:nvPr>
        </p:nvSpPr>
        <p:spPr>
          <a:xfrm>
            <a:off x="965199" y="851517"/>
            <a:ext cx="5130795" cy="1461778"/>
          </a:xfrm>
        </p:spPr>
        <p:txBody>
          <a:bodyPr>
            <a:normAutofit/>
          </a:bodyPr>
          <a:lstStyle/>
          <a:p>
            <a:pPr algn="ctr"/>
            <a:r>
              <a:rPr lang="en-CA" sz="4000" b="1" dirty="0"/>
              <a:t>Special Events</a:t>
            </a:r>
          </a:p>
        </p:txBody>
      </p:sp>
      <p:sp>
        <p:nvSpPr>
          <p:cNvPr id="3" name="Content Placeholder 2">
            <a:extLst>
              <a:ext uri="{FF2B5EF4-FFF2-40B4-BE49-F238E27FC236}">
                <a16:creationId xmlns:a16="http://schemas.microsoft.com/office/drawing/2014/main" id="{FEC5DFA6-EBEF-9931-9D63-AEE900AFDC2C}"/>
              </a:ext>
            </a:extLst>
          </p:cNvPr>
          <p:cNvSpPr>
            <a:spLocks noGrp="1"/>
          </p:cNvSpPr>
          <p:nvPr>
            <p:ph idx="1"/>
          </p:nvPr>
        </p:nvSpPr>
        <p:spPr>
          <a:xfrm>
            <a:off x="328527" y="2086147"/>
            <a:ext cx="5716369" cy="4771854"/>
          </a:xfrm>
        </p:spPr>
        <p:txBody>
          <a:bodyPr>
            <a:normAutofit/>
          </a:bodyPr>
          <a:lstStyle/>
          <a:p>
            <a:pPr>
              <a:buFont typeface="Wingdings" panose="05000000000000000000" pitchFamily="2" charset="2"/>
              <a:buChar char="Ø"/>
            </a:pPr>
            <a:r>
              <a:rPr lang="en-US" sz="2800" i="0" dirty="0">
                <a:effectLst/>
              </a:rPr>
              <a:t>Welcome back BBQ</a:t>
            </a:r>
          </a:p>
          <a:p>
            <a:pPr>
              <a:buFont typeface="Wingdings" panose="05000000000000000000" pitchFamily="2" charset="2"/>
              <a:buChar char="Ø"/>
            </a:pPr>
            <a:r>
              <a:rPr lang="en-US" sz="2800" i="0" dirty="0">
                <a:effectLst/>
              </a:rPr>
              <a:t>Halloween Glow Swim</a:t>
            </a:r>
          </a:p>
          <a:p>
            <a:pPr>
              <a:buFont typeface="Wingdings" panose="05000000000000000000" pitchFamily="2" charset="2"/>
              <a:buChar char="Ø"/>
            </a:pPr>
            <a:r>
              <a:rPr lang="en-US" dirty="0"/>
              <a:t>Santa Clause Parade</a:t>
            </a:r>
          </a:p>
          <a:p>
            <a:pPr>
              <a:buFont typeface="Wingdings" panose="05000000000000000000" pitchFamily="2" charset="2"/>
              <a:buChar char="Ø"/>
            </a:pPr>
            <a:r>
              <a:rPr lang="en-US" dirty="0"/>
              <a:t>Holiday Party</a:t>
            </a:r>
          </a:p>
          <a:p>
            <a:pPr>
              <a:buFont typeface="Wingdings" panose="05000000000000000000" pitchFamily="2" charset="2"/>
              <a:buChar char="Ø"/>
            </a:pPr>
            <a:r>
              <a:rPr lang="en-US" sz="2800" i="0" dirty="0">
                <a:effectLst/>
              </a:rPr>
              <a:t>Year end Banquet</a:t>
            </a:r>
          </a:p>
          <a:p>
            <a:pPr>
              <a:buFont typeface="Wingdings" panose="05000000000000000000" pitchFamily="2" charset="2"/>
              <a:buChar char="Ø"/>
            </a:pPr>
            <a:endParaRPr lang="en-US" sz="2800" i="0" dirty="0">
              <a:effectLst/>
            </a:endParaRPr>
          </a:p>
        </p:txBody>
      </p:sp>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odiac Vikings Aquatic Club">
            <a:extLst>
              <a:ext uri="{FF2B5EF4-FFF2-40B4-BE49-F238E27FC236}">
                <a16:creationId xmlns:a16="http://schemas.microsoft.com/office/drawing/2014/main" id="{B31DF3FB-195E-81BF-6D69-7F16EA5E5C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5330" y="2457366"/>
            <a:ext cx="3217333" cy="251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469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DF38D-C1B8-F92D-A329-0B3F54C0D2BB}"/>
              </a:ext>
            </a:extLst>
          </p:cNvPr>
          <p:cNvSpPr>
            <a:spLocks noGrp="1"/>
          </p:cNvSpPr>
          <p:nvPr>
            <p:ph type="title"/>
          </p:nvPr>
        </p:nvSpPr>
        <p:spPr>
          <a:xfrm>
            <a:off x="965199" y="851517"/>
            <a:ext cx="5130795" cy="1461778"/>
          </a:xfrm>
        </p:spPr>
        <p:txBody>
          <a:bodyPr>
            <a:normAutofit/>
          </a:bodyPr>
          <a:lstStyle/>
          <a:p>
            <a:pPr algn="ctr"/>
            <a:r>
              <a:rPr lang="en-CA" sz="4000" b="1" dirty="0"/>
              <a:t>CVAC </a:t>
            </a:r>
            <a:r>
              <a:rPr lang="en-CA" sz="4000" b="1" dirty="0" err="1"/>
              <a:t>Communictaions</a:t>
            </a:r>
            <a:endParaRPr lang="en-CA" sz="4000" b="1" dirty="0"/>
          </a:p>
        </p:txBody>
      </p:sp>
      <p:sp>
        <p:nvSpPr>
          <p:cNvPr id="3" name="Content Placeholder 2">
            <a:extLst>
              <a:ext uri="{FF2B5EF4-FFF2-40B4-BE49-F238E27FC236}">
                <a16:creationId xmlns:a16="http://schemas.microsoft.com/office/drawing/2014/main" id="{FEC5DFA6-EBEF-9931-9D63-AEE900AFDC2C}"/>
              </a:ext>
            </a:extLst>
          </p:cNvPr>
          <p:cNvSpPr>
            <a:spLocks noGrp="1"/>
          </p:cNvSpPr>
          <p:nvPr>
            <p:ph idx="1"/>
          </p:nvPr>
        </p:nvSpPr>
        <p:spPr>
          <a:xfrm>
            <a:off x="328527" y="2086147"/>
            <a:ext cx="5716369" cy="4771854"/>
          </a:xfrm>
        </p:spPr>
        <p:txBody>
          <a:bodyPr>
            <a:normAutofit/>
          </a:bodyPr>
          <a:lstStyle/>
          <a:p>
            <a:pPr>
              <a:buFont typeface="Wingdings" panose="05000000000000000000" pitchFamily="2" charset="2"/>
              <a:buChar char="Ø"/>
            </a:pPr>
            <a:r>
              <a:rPr lang="en-US" sz="2000" b="1" dirty="0"/>
              <a:t>Check our website </a:t>
            </a:r>
          </a:p>
          <a:p>
            <a:pPr lvl="1">
              <a:buFont typeface="Wingdings" panose="05000000000000000000" pitchFamily="2" charset="2"/>
              <a:buChar char="Ø"/>
            </a:pPr>
            <a:r>
              <a:rPr lang="en-US" sz="2000" dirty="0">
                <a:hlinkClick r:id="rId2"/>
              </a:rPr>
              <a:t>https://www.teamunify.com/team/cancvac/page/home</a:t>
            </a:r>
            <a:endParaRPr lang="en-US" sz="2000" dirty="0"/>
          </a:p>
          <a:p>
            <a:pPr lvl="2">
              <a:buFont typeface="Wingdings" panose="05000000000000000000" pitchFamily="2" charset="2"/>
              <a:buChar char="Ø"/>
            </a:pPr>
            <a:r>
              <a:rPr lang="en-US" sz="1600" dirty="0"/>
              <a:t>Meet Schedule</a:t>
            </a:r>
          </a:p>
          <a:p>
            <a:pPr lvl="2">
              <a:buFont typeface="Wingdings" panose="05000000000000000000" pitchFamily="2" charset="2"/>
              <a:buChar char="Ø"/>
            </a:pPr>
            <a:r>
              <a:rPr lang="en-US" sz="1600" dirty="0"/>
              <a:t>Team Events</a:t>
            </a:r>
          </a:p>
          <a:p>
            <a:pPr lvl="2">
              <a:buFont typeface="Wingdings" panose="05000000000000000000" pitchFamily="2" charset="2"/>
              <a:buChar char="Ø"/>
            </a:pPr>
            <a:r>
              <a:rPr lang="en-US" sz="1600" dirty="0"/>
              <a:t>General Information</a:t>
            </a:r>
          </a:p>
          <a:p>
            <a:pPr lvl="2">
              <a:buFont typeface="Wingdings" panose="05000000000000000000" pitchFamily="2" charset="2"/>
              <a:buChar char="Ø"/>
            </a:pPr>
            <a:r>
              <a:rPr lang="en-US" sz="1600" dirty="0"/>
              <a:t>Contacts</a:t>
            </a:r>
          </a:p>
          <a:p>
            <a:pPr>
              <a:buFont typeface="Wingdings" panose="05000000000000000000" pitchFamily="2" charset="2"/>
              <a:buChar char="Ø"/>
            </a:pPr>
            <a:r>
              <a:rPr lang="en-US" sz="1800" dirty="0"/>
              <a:t>Some things will also be sent as an email </a:t>
            </a:r>
          </a:p>
          <a:p>
            <a:pPr lvl="1">
              <a:buFont typeface="Wingdings" panose="05000000000000000000" pitchFamily="2" charset="2"/>
              <a:buChar char="Ø"/>
            </a:pPr>
            <a:r>
              <a:rPr lang="en-US" sz="1400" dirty="0"/>
              <a:t>Weekly Update</a:t>
            </a:r>
          </a:p>
          <a:p>
            <a:pPr>
              <a:buFont typeface="Wingdings" panose="05000000000000000000" pitchFamily="2" charset="2"/>
              <a:buChar char="Ø"/>
            </a:pPr>
            <a:r>
              <a:rPr lang="en-US" sz="1800" b="1" dirty="0"/>
              <a:t>CVAC Families Facebook </a:t>
            </a:r>
            <a:r>
              <a:rPr lang="en-US" sz="1800" dirty="0"/>
              <a:t>page to relay and ask for info (closed group) </a:t>
            </a:r>
          </a:p>
          <a:p>
            <a:pPr>
              <a:buFont typeface="Wingdings" panose="05000000000000000000" pitchFamily="2" charset="2"/>
              <a:buChar char="Ø"/>
            </a:pPr>
            <a:r>
              <a:rPr lang="en-US" sz="1800" b="1" dirty="0"/>
              <a:t>Codiac Vikings Facebook </a:t>
            </a:r>
            <a:r>
              <a:rPr lang="en-US" sz="1800" dirty="0"/>
              <a:t>page (open/public group)</a:t>
            </a:r>
          </a:p>
          <a:p>
            <a:pPr>
              <a:buFont typeface="Wingdings" panose="05000000000000000000" pitchFamily="2" charset="2"/>
              <a:buChar char="Ø"/>
            </a:pPr>
            <a:r>
              <a:rPr lang="en-US" sz="1800" b="1" i="0" dirty="0">
                <a:effectLst/>
              </a:rPr>
              <a:t>Instagram</a:t>
            </a:r>
            <a:r>
              <a:rPr lang="en-US" sz="1800" i="0" dirty="0">
                <a:effectLst/>
              </a:rPr>
              <a:t>-@</a:t>
            </a:r>
            <a:r>
              <a:rPr lang="en-US" sz="1800" i="0" dirty="0" err="1">
                <a:effectLst/>
              </a:rPr>
              <a:t>codiac</a:t>
            </a:r>
            <a:r>
              <a:rPr lang="en-US" sz="1800" dirty="0" err="1"/>
              <a:t>_vi</a:t>
            </a:r>
            <a:r>
              <a:rPr lang="en-US" sz="1800" i="0" dirty="0" err="1">
                <a:effectLst/>
              </a:rPr>
              <a:t>kings</a:t>
            </a:r>
            <a:r>
              <a:rPr lang="en-US" sz="1800" i="0" dirty="0">
                <a:effectLst/>
              </a:rPr>
              <a:t> </a:t>
            </a:r>
            <a:r>
              <a:rPr lang="en-US" sz="1800" i="0" dirty="0">
                <a:effectLst/>
                <a:hlinkClick r:id="rId3"/>
              </a:rPr>
              <a:t>https://www.instagram.com/codiac_vikings/</a:t>
            </a:r>
            <a:r>
              <a:rPr lang="en-US" sz="1800" i="0" dirty="0">
                <a:effectLst/>
              </a:rPr>
              <a:t> </a:t>
            </a:r>
          </a:p>
        </p:txBody>
      </p:sp>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odiac Vikings Aquatic Club">
            <a:extLst>
              <a:ext uri="{FF2B5EF4-FFF2-40B4-BE49-F238E27FC236}">
                <a16:creationId xmlns:a16="http://schemas.microsoft.com/office/drawing/2014/main" id="{B31DF3FB-195E-81BF-6D69-7F16EA5E5C8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35330" y="2457366"/>
            <a:ext cx="3217333" cy="251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295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DF38D-C1B8-F92D-A329-0B3F54C0D2BB}"/>
              </a:ext>
            </a:extLst>
          </p:cNvPr>
          <p:cNvSpPr>
            <a:spLocks noGrp="1"/>
          </p:cNvSpPr>
          <p:nvPr>
            <p:ph type="title"/>
          </p:nvPr>
        </p:nvSpPr>
        <p:spPr>
          <a:xfrm>
            <a:off x="965199" y="851517"/>
            <a:ext cx="5130795" cy="1461778"/>
          </a:xfrm>
        </p:spPr>
        <p:txBody>
          <a:bodyPr>
            <a:normAutofit/>
          </a:bodyPr>
          <a:lstStyle/>
          <a:p>
            <a:pPr algn="ctr"/>
            <a:r>
              <a:rPr lang="en-CA" sz="4000" b="1" dirty="0"/>
              <a:t>Contacts</a:t>
            </a:r>
          </a:p>
        </p:txBody>
      </p:sp>
      <p:sp>
        <p:nvSpPr>
          <p:cNvPr id="3" name="Content Placeholder 2">
            <a:extLst>
              <a:ext uri="{FF2B5EF4-FFF2-40B4-BE49-F238E27FC236}">
                <a16:creationId xmlns:a16="http://schemas.microsoft.com/office/drawing/2014/main" id="{FEC5DFA6-EBEF-9931-9D63-AEE900AFDC2C}"/>
              </a:ext>
            </a:extLst>
          </p:cNvPr>
          <p:cNvSpPr>
            <a:spLocks noGrp="1"/>
          </p:cNvSpPr>
          <p:nvPr>
            <p:ph idx="1"/>
          </p:nvPr>
        </p:nvSpPr>
        <p:spPr>
          <a:xfrm>
            <a:off x="328527" y="2086147"/>
            <a:ext cx="5716369" cy="4771854"/>
          </a:xfrm>
        </p:spPr>
        <p:txBody>
          <a:bodyPr>
            <a:normAutofit fontScale="92500" lnSpcReduction="10000"/>
          </a:bodyPr>
          <a:lstStyle/>
          <a:p>
            <a:pPr marL="0" indent="0">
              <a:buNone/>
            </a:pPr>
            <a:r>
              <a:rPr lang="en-US" dirty="0"/>
              <a:t>Have a question? </a:t>
            </a:r>
            <a:r>
              <a:rPr lang="en-US" sz="3900" b="1" dirty="0"/>
              <a:t>Ask! </a:t>
            </a:r>
          </a:p>
          <a:p>
            <a:pPr>
              <a:buFont typeface="Wingdings" panose="05000000000000000000" pitchFamily="2" charset="2"/>
              <a:buChar char="Ø"/>
            </a:pPr>
            <a:r>
              <a:rPr lang="en-US" dirty="0"/>
              <a:t>Coaches: if it’s a question about training, your swimmer’s participation in a meet, etc. – talk to your child’s coach. They are always available after practice! </a:t>
            </a:r>
          </a:p>
          <a:p>
            <a:pPr>
              <a:buFont typeface="Wingdings" panose="05000000000000000000" pitchFamily="2" charset="2"/>
              <a:buChar char="Ø"/>
            </a:pPr>
            <a:r>
              <a:rPr lang="en-US" dirty="0"/>
              <a:t>Anything else: ask one of the Board or Committee Chairs/Members (all board members emails are listed on the website) </a:t>
            </a:r>
          </a:p>
          <a:p>
            <a:pPr lvl="1">
              <a:buFont typeface="Wingdings" panose="05000000000000000000" pitchFamily="2" charset="2"/>
              <a:buChar char="Ø"/>
            </a:pPr>
            <a:r>
              <a:rPr lang="en-US" dirty="0"/>
              <a:t>president@codiacvikings.ca </a:t>
            </a:r>
          </a:p>
          <a:p>
            <a:pPr lvl="1">
              <a:buFont typeface="Wingdings" panose="05000000000000000000" pitchFamily="2" charset="2"/>
              <a:buChar char="Ø"/>
            </a:pPr>
            <a:r>
              <a:rPr lang="en-US" dirty="0"/>
              <a:t>treasurer@coadiacvikings.ca </a:t>
            </a:r>
          </a:p>
          <a:p>
            <a:pPr lvl="1">
              <a:buFont typeface="Wingdings" panose="05000000000000000000" pitchFamily="2" charset="2"/>
              <a:buChar char="Ø"/>
            </a:pPr>
            <a:r>
              <a:rPr lang="en-US" dirty="0"/>
              <a:t>teammanager@codiacvikings.ca</a:t>
            </a:r>
            <a:endParaRPr lang="en-US" i="0" dirty="0">
              <a:effectLst/>
            </a:endParaRPr>
          </a:p>
        </p:txBody>
      </p:sp>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odiac Vikings Aquatic Club">
            <a:extLst>
              <a:ext uri="{FF2B5EF4-FFF2-40B4-BE49-F238E27FC236}">
                <a16:creationId xmlns:a16="http://schemas.microsoft.com/office/drawing/2014/main" id="{B31DF3FB-195E-81BF-6D69-7F16EA5E5C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5330" y="2457366"/>
            <a:ext cx="3217333" cy="251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0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DF38D-C1B8-F92D-A329-0B3F54C0D2BB}"/>
              </a:ext>
            </a:extLst>
          </p:cNvPr>
          <p:cNvSpPr>
            <a:spLocks noGrp="1"/>
          </p:cNvSpPr>
          <p:nvPr>
            <p:ph type="title"/>
          </p:nvPr>
        </p:nvSpPr>
        <p:spPr>
          <a:xfrm>
            <a:off x="965199" y="851517"/>
            <a:ext cx="5130795" cy="1461778"/>
          </a:xfrm>
        </p:spPr>
        <p:txBody>
          <a:bodyPr>
            <a:normAutofit/>
          </a:bodyPr>
          <a:lstStyle/>
          <a:p>
            <a:pPr algn="ctr"/>
            <a:r>
              <a:rPr lang="en-CA" sz="4000" b="1" dirty="0"/>
              <a:t>Questions?</a:t>
            </a:r>
          </a:p>
        </p:txBody>
      </p:sp>
      <p:pic>
        <p:nvPicPr>
          <p:cNvPr id="6" name="Content Placeholder 5" descr="Wood human figure">
            <a:extLst>
              <a:ext uri="{FF2B5EF4-FFF2-40B4-BE49-F238E27FC236}">
                <a16:creationId xmlns:a16="http://schemas.microsoft.com/office/drawing/2014/main" id="{6DBEE844-C912-F235-7010-D5A54D0C75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613" y="2566458"/>
            <a:ext cx="5716587" cy="3811058"/>
          </a:xfrm>
        </p:spPr>
      </p:pic>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odiac Vikings Aquatic Club">
            <a:extLst>
              <a:ext uri="{FF2B5EF4-FFF2-40B4-BE49-F238E27FC236}">
                <a16:creationId xmlns:a16="http://schemas.microsoft.com/office/drawing/2014/main" id="{B31DF3FB-195E-81BF-6D69-7F16EA5E5C8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35330" y="2457366"/>
            <a:ext cx="3217333" cy="251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722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DF38D-C1B8-F92D-A329-0B3F54C0D2BB}"/>
              </a:ext>
            </a:extLst>
          </p:cNvPr>
          <p:cNvSpPr>
            <a:spLocks noGrp="1"/>
          </p:cNvSpPr>
          <p:nvPr>
            <p:ph type="title"/>
          </p:nvPr>
        </p:nvSpPr>
        <p:spPr>
          <a:xfrm>
            <a:off x="965199" y="851517"/>
            <a:ext cx="5130795" cy="1461778"/>
          </a:xfrm>
        </p:spPr>
        <p:txBody>
          <a:bodyPr>
            <a:normAutofit/>
          </a:bodyPr>
          <a:lstStyle/>
          <a:p>
            <a:pPr algn="ctr"/>
            <a:r>
              <a:rPr lang="en-CA" sz="4000" b="1" dirty="0"/>
              <a:t>Swimming 101</a:t>
            </a:r>
          </a:p>
        </p:txBody>
      </p:sp>
      <p:sp>
        <p:nvSpPr>
          <p:cNvPr id="3" name="Content Placeholder 2">
            <a:extLst>
              <a:ext uri="{FF2B5EF4-FFF2-40B4-BE49-F238E27FC236}">
                <a16:creationId xmlns:a16="http://schemas.microsoft.com/office/drawing/2014/main" id="{FEC5DFA6-EBEF-9931-9D63-AEE900AFDC2C}"/>
              </a:ext>
            </a:extLst>
          </p:cNvPr>
          <p:cNvSpPr>
            <a:spLocks noGrp="1"/>
          </p:cNvSpPr>
          <p:nvPr>
            <p:ph idx="1"/>
          </p:nvPr>
        </p:nvSpPr>
        <p:spPr>
          <a:xfrm>
            <a:off x="965200" y="2470248"/>
            <a:ext cx="4048344" cy="3536236"/>
          </a:xfrm>
        </p:spPr>
        <p:txBody>
          <a:bodyPr vert="horz" lIns="91440" tIns="45720" rIns="91440" bIns="45720" rtlCol="0" anchor="t">
            <a:normAutofit/>
          </a:bodyPr>
          <a:lstStyle/>
          <a:p>
            <a:pPr>
              <a:buFont typeface="Wingdings" panose="05000000000000000000" pitchFamily="2" charset="2"/>
              <a:buChar char="Ø"/>
            </a:pPr>
            <a:r>
              <a:rPr lang="en-US" sz="2400" dirty="0"/>
              <a:t>#1 goal: HAVE FUN! </a:t>
            </a:r>
          </a:p>
          <a:p>
            <a:pPr>
              <a:buFont typeface="Wingdings" panose="05000000000000000000" pitchFamily="2" charset="2"/>
              <a:buChar char="Ø"/>
            </a:pPr>
            <a:r>
              <a:rPr lang="en-US" sz="2400" dirty="0"/>
              <a:t> Train at different times and intensity – depending on level (Tidal/Wave Performance, Swell 1&amp;2, Ripple 1&amp;2)</a:t>
            </a:r>
          </a:p>
          <a:p>
            <a:pPr>
              <a:buFont typeface="Wingdings" panose="05000000000000000000" pitchFamily="2" charset="2"/>
              <a:buChar char="Ø"/>
            </a:pPr>
            <a:r>
              <a:rPr lang="en-US" sz="2400" dirty="0"/>
              <a:t> Swim meets – Premier  Invitational, Provincial, National, etc. </a:t>
            </a:r>
            <a:endParaRPr lang="en-CA" sz="2400" dirty="0"/>
          </a:p>
        </p:txBody>
      </p:sp>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odiac Vikings Aquatic Club">
            <a:extLst>
              <a:ext uri="{FF2B5EF4-FFF2-40B4-BE49-F238E27FC236}">
                <a16:creationId xmlns:a16="http://schemas.microsoft.com/office/drawing/2014/main" id="{B31DF3FB-195E-81BF-6D69-7F16EA5E5C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5330" y="2457366"/>
            <a:ext cx="3217333" cy="251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468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DF38D-C1B8-F92D-A329-0B3F54C0D2BB}"/>
              </a:ext>
            </a:extLst>
          </p:cNvPr>
          <p:cNvSpPr>
            <a:spLocks noGrp="1"/>
          </p:cNvSpPr>
          <p:nvPr>
            <p:ph type="title"/>
          </p:nvPr>
        </p:nvSpPr>
        <p:spPr>
          <a:xfrm>
            <a:off x="965199" y="851517"/>
            <a:ext cx="5130795" cy="1461778"/>
          </a:xfrm>
        </p:spPr>
        <p:txBody>
          <a:bodyPr>
            <a:normAutofit/>
          </a:bodyPr>
          <a:lstStyle/>
          <a:p>
            <a:pPr algn="ctr"/>
            <a:r>
              <a:rPr lang="en-CA" sz="4000" b="1" dirty="0"/>
              <a:t>Club Business</a:t>
            </a:r>
          </a:p>
        </p:txBody>
      </p:sp>
      <p:sp>
        <p:nvSpPr>
          <p:cNvPr id="3" name="Content Placeholder 2">
            <a:extLst>
              <a:ext uri="{FF2B5EF4-FFF2-40B4-BE49-F238E27FC236}">
                <a16:creationId xmlns:a16="http://schemas.microsoft.com/office/drawing/2014/main" id="{FEC5DFA6-EBEF-9931-9D63-AEE900AFDC2C}"/>
              </a:ext>
            </a:extLst>
          </p:cNvPr>
          <p:cNvSpPr>
            <a:spLocks noGrp="1"/>
          </p:cNvSpPr>
          <p:nvPr>
            <p:ph idx="1"/>
          </p:nvPr>
        </p:nvSpPr>
        <p:spPr>
          <a:xfrm>
            <a:off x="965200" y="2470248"/>
            <a:ext cx="4048344" cy="3536236"/>
          </a:xfrm>
        </p:spPr>
        <p:txBody>
          <a:bodyPr vert="horz" lIns="91440" tIns="45720" rIns="91440" bIns="45720" rtlCol="0" anchor="t">
            <a:normAutofit fontScale="92500"/>
          </a:bodyPr>
          <a:lstStyle/>
          <a:p>
            <a:pPr marL="0" indent="0" algn="ctr">
              <a:buNone/>
            </a:pPr>
            <a:endParaRPr lang="en-US" sz="2400" b="1" dirty="0"/>
          </a:p>
          <a:p>
            <a:pPr>
              <a:buFont typeface="Wingdings" panose="05000000000000000000" pitchFamily="2" charset="2"/>
              <a:buChar char="Ø"/>
            </a:pPr>
            <a:r>
              <a:rPr lang="en-US" sz="2400" dirty="0"/>
              <a:t>Sign the code of conduct with their parent(s) present – parent can sign for the younger kids </a:t>
            </a:r>
          </a:p>
          <a:p>
            <a:pPr>
              <a:buFont typeface="Wingdings" panose="05000000000000000000" pitchFamily="2" charset="2"/>
              <a:buChar char="Ø"/>
            </a:pPr>
            <a:r>
              <a:rPr lang="en-US" sz="2400" dirty="0"/>
              <a:t>All parents must: Sign the parent code of conduct (when registering)</a:t>
            </a:r>
          </a:p>
          <a:p>
            <a:pPr>
              <a:buFont typeface="Wingdings" panose="05000000000000000000" pitchFamily="2" charset="2"/>
              <a:buChar char="Ø"/>
            </a:pPr>
            <a:r>
              <a:rPr lang="en-US" sz="2400" dirty="0"/>
              <a:t>Purchase and wear (to meets) an official current CVAC t-shirt and CVAC cap </a:t>
            </a:r>
          </a:p>
          <a:p>
            <a:pPr>
              <a:buFont typeface="Wingdings" panose="05000000000000000000" pitchFamily="2" charset="2"/>
              <a:buChar char="Ø"/>
            </a:pPr>
            <a:endParaRPr lang="en-CA" dirty="0"/>
          </a:p>
        </p:txBody>
      </p:sp>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odiac Vikings Aquatic Club">
            <a:extLst>
              <a:ext uri="{FF2B5EF4-FFF2-40B4-BE49-F238E27FC236}">
                <a16:creationId xmlns:a16="http://schemas.microsoft.com/office/drawing/2014/main" id="{B31DF3FB-195E-81BF-6D69-7F16EA5E5C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5330" y="2457366"/>
            <a:ext cx="3217333" cy="251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522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DF38D-C1B8-F92D-A329-0B3F54C0D2BB}"/>
              </a:ext>
            </a:extLst>
          </p:cNvPr>
          <p:cNvSpPr>
            <a:spLocks noGrp="1"/>
          </p:cNvSpPr>
          <p:nvPr>
            <p:ph type="title"/>
          </p:nvPr>
        </p:nvSpPr>
        <p:spPr>
          <a:xfrm>
            <a:off x="965199" y="851517"/>
            <a:ext cx="5130795" cy="1461778"/>
          </a:xfrm>
        </p:spPr>
        <p:txBody>
          <a:bodyPr>
            <a:normAutofit/>
          </a:bodyPr>
          <a:lstStyle/>
          <a:p>
            <a:pPr algn="ctr"/>
            <a:r>
              <a:rPr lang="en-CA" sz="4000" b="1" dirty="0"/>
              <a:t>Time Standards</a:t>
            </a:r>
          </a:p>
        </p:txBody>
      </p:sp>
      <p:sp>
        <p:nvSpPr>
          <p:cNvPr id="3" name="Content Placeholder 2">
            <a:extLst>
              <a:ext uri="{FF2B5EF4-FFF2-40B4-BE49-F238E27FC236}">
                <a16:creationId xmlns:a16="http://schemas.microsoft.com/office/drawing/2014/main" id="{FEC5DFA6-EBEF-9931-9D63-AEE900AFDC2C}"/>
              </a:ext>
            </a:extLst>
          </p:cNvPr>
          <p:cNvSpPr>
            <a:spLocks noGrp="1"/>
          </p:cNvSpPr>
          <p:nvPr>
            <p:ph idx="1"/>
          </p:nvPr>
        </p:nvSpPr>
        <p:spPr>
          <a:xfrm>
            <a:off x="965200" y="2470248"/>
            <a:ext cx="4048344" cy="3536236"/>
          </a:xfrm>
        </p:spPr>
        <p:txBody>
          <a:bodyPr>
            <a:normAutofit fontScale="92500" lnSpcReduction="10000"/>
          </a:bodyPr>
          <a:lstStyle/>
          <a:p>
            <a:pPr>
              <a:buFont typeface="Wingdings" panose="05000000000000000000" pitchFamily="2" charset="2"/>
              <a:buChar char="Ø"/>
            </a:pPr>
            <a:r>
              <a:rPr lang="en-US" sz="2800" dirty="0"/>
              <a:t>Different time standards depending on the type of meet</a:t>
            </a:r>
          </a:p>
          <a:p>
            <a:pPr>
              <a:buFont typeface="Wingdings" panose="05000000000000000000" pitchFamily="2" charset="2"/>
              <a:buChar char="Ø"/>
            </a:pPr>
            <a:r>
              <a:rPr lang="en-US" sz="2800" dirty="0">
                <a:hlinkClick r:id="rId2"/>
              </a:rPr>
              <a:t>https://www.swimnb.ca/wp-content/uploads/2019/10/2019-2020-SNB-Standards-LCSC-1-Page.pdf</a:t>
            </a:r>
            <a:endParaRPr lang="en-US" sz="2800" dirty="0"/>
          </a:p>
          <a:p>
            <a:pPr>
              <a:buFont typeface="Wingdings" panose="05000000000000000000" pitchFamily="2" charset="2"/>
              <a:buChar char="Ø"/>
            </a:pPr>
            <a:r>
              <a:rPr lang="en-US" sz="2800" dirty="0"/>
              <a:t>Example- see table</a:t>
            </a:r>
          </a:p>
          <a:p>
            <a:pPr>
              <a:buFont typeface="Wingdings" panose="05000000000000000000" pitchFamily="2" charset="2"/>
              <a:buChar char="Ø"/>
            </a:pPr>
            <a:endParaRPr lang="en-CA" dirty="0"/>
          </a:p>
        </p:txBody>
      </p:sp>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337DD25E-FF53-9274-DF5F-F479F27AE68F}"/>
              </a:ext>
            </a:extLst>
          </p:cNvPr>
          <p:cNvPicPr>
            <a:picLocks noChangeAspect="1"/>
          </p:cNvPicPr>
          <p:nvPr/>
        </p:nvPicPr>
        <p:blipFill>
          <a:blip r:embed="rId3"/>
          <a:stretch>
            <a:fillRect/>
          </a:stretch>
        </p:blipFill>
        <p:spPr>
          <a:xfrm>
            <a:off x="5062051" y="2836904"/>
            <a:ext cx="7024091" cy="2988974"/>
          </a:xfrm>
          <a:prstGeom prst="rect">
            <a:avLst/>
          </a:prstGeom>
        </p:spPr>
      </p:pic>
      <p:pic>
        <p:nvPicPr>
          <p:cNvPr id="6" name="Picture 5">
            <a:extLst>
              <a:ext uri="{FF2B5EF4-FFF2-40B4-BE49-F238E27FC236}">
                <a16:creationId xmlns:a16="http://schemas.microsoft.com/office/drawing/2014/main" id="{524F846C-34F1-8765-C1DC-4F1460B7FC66}"/>
              </a:ext>
            </a:extLst>
          </p:cNvPr>
          <p:cNvPicPr>
            <a:picLocks noChangeAspect="1"/>
          </p:cNvPicPr>
          <p:nvPr/>
        </p:nvPicPr>
        <p:blipFill>
          <a:blip r:embed="rId4"/>
          <a:stretch>
            <a:fillRect/>
          </a:stretch>
        </p:blipFill>
        <p:spPr>
          <a:xfrm>
            <a:off x="6948205" y="1296660"/>
            <a:ext cx="1302872" cy="1016635"/>
          </a:xfrm>
          <a:prstGeom prst="rect">
            <a:avLst/>
          </a:prstGeom>
        </p:spPr>
      </p:pic>
    </p:spTree>
    <p:extLst>
      <p:ext uri="{BB962C8B-B14F-4D97-AF65-F5344CB8AC3E}">
        <p14:creationId xmlns:p14="http://schemas.microsoft.com/office/powerpoint/2010/main" val="2911997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DF38D-C1B8-F92D-A329-0B3F54C0D2BB}"/>
              </a:ext>
            </a:extLst>
          </p:cNvPr>
          <p:cNvSpPr>
            <a:spLocks noGrp="1"/>
          </p:cNvSpPr>
          <p:nvPr>
            <p:ph type="title"/>
          </p:nvPr>
        </p:nvSpPr>
        <p:spPr>
          <a:xfrm>
            <a:off x="965199" y="851517"/>
            <a:ext cx="5130795" cy="1461778"/>
          </a:xfrm>
        </p:spPr>
        <p:txBody>
          <a:bodyPr>
            <a:normAutofit/>
          </a:bodyPr>
          <a:lstStyle/>
          <a:p>
            <a:pPr algn="ctr"/>
            <a:r>
              <a:rPr lang="en-CA" sz="4000" b="1" dirty="0"/>
              <a:t>What does that mean?</a:t>
            </a:r>
          </a:p>
        </p:txBody>
      </p:sp>
      <p:sp>
        <p:nvSpPr>
          <p:cNvPr id="3" name="Content Placeholder 2">
            <a:extLst>
              <a:ext uri="{FF2B5EF4-FFF2-40B4-BE49-F238E27FC236}">
                <a16:creationId xmlns:a16="http://schemas.microsoft.com/office/drawing/2014/main" id="{FEC5DFA6-EBEF-9931-9D63-AEE900AFDC2C}"/>
              </a:ext>
            </a:extLst>
          </p:cNvPr>
          <p:cNvSpPr>
            <a:spLocks noGrp="1"/>
          </p:cNvSpPr>
          <p:nvPr>
            <p:ph idx="1"/>
          </p:nvPr>
        </p:nvSpPr>
        <p:spPr>
          <a:xfrm>
            <a:off x="965200" y="2313295"/>
            <a:ext cx="4637206" cy="3944203"/>
          </a:xfrm>
        </p:spPr>
        <p:txBody>
          <a:bodyPr vert="horz" lIns="91440" tIns="45720" rIns="91440" bIns="45720" rtlCol="0" anchor="t">
            <a:normAutofit fontScale="92500" lnSpcReduction="10000"/>
          </a:bodyPr>
          <a:lstStyle/>
          <a:p>
            <a:pPr>
              <a:buFont typeface="Wingdings" panose="05000000000000000000" pitchFamily="2" charset="2"/>
              <a:buChar char="Ø"/>
            </a:pPr>
            <a:r>
              <a:rPr lang="en-US" dirty="0"/>
              <a:t>Time qualifications for meets:  </a:t>
            </a:r>
          </a:p>
          <a:p>
            <a:pPr lvl="1">
              <a:buFont typeface="Wingdings" panose="05000000000000000000" pitchFamily="2" charset="2"/>
              <a:buChar char="Ø"/>
            </a:pPr>
            <a:r>
              <a:rPr lang="en-US" dirty="0"/>
              <a:t>Each meet sets their qualification requirements depending on the type of meet</a:t>
            </a:r>
            <a:endParaRPr lang="en-US" dirty="0">
              <a:ea typeface="Calibri"/>
              <a:cs typeface="Calibri"/>
            </a:endParaRPr>
          </a:p>
          <a:p>
            <a:pPr lvl="1">
              <a:buFont typeface="Wingdings" panose="05000000000000000000" pitchFamily="2" charset="2"/>
              <a:buChar char="Ø"/>
            </a:pPr>
            <a:r>
              <a:rPr lang="en-US" dirty="0"/>
              <a:t>Ie. “no time standards”, two NB “A” times, three NB “B” times, Age Group times, Easterns</a:t>
            </a:r>
            <a:endParaRPr lang="en-US" dirty="0">
              <a:ea typeface="Calibri"/>
              <a:cs typeface="Calibri"/>
            </a:endParaRPr>
          </a:p>
          <a:p>
            <a:pPr>
              <a:buFont typeface="Wingdings" panose="05000000000000000000" pitchFamily="2" charset="2"/>
              <a:buChar char="Ø"/>
            </a:pPr>
            <a:r>
              <a:rPr lang="en-US" dirty="0"/>
              <a:t>SCM Short Course = 25 meter pool </a:t>
            </a:r>
          </a:p>
          <a:p>
            <a:pPr>
              <a:buFont typeface="Wingdings" panose="05000000000000000000" pitchFamily="2" charset="2"/>
              <a:buChar char="Ø"/>
            </a:pPr>
            <a:r>
              <a:rPr lang="en-US" dirty="0"/>
              <a:t> LCM Long Course = 50 meter pool </a:t>
            </a:r>
          </a:p>
          <a:p>
            <a:pPr lvl="1">
              <a:buFont typeface="Wingdings" panose="05000000000000000000" pitchFamily="2" charset="2"/>
              <a:buChar char="Ø"/>
            </a:pPr>
            <a:endParaRPr lang="en-US" dirty="0"/>
          </a:p>
        </p:txBody>
      </p:sp>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odiac Vikings Aquatic Club">
            <a:extLst>
              <a:ext uri="{FF2B5EF4-FFF2-40B4-BE49-F238E27FC236}">
                <a16:creationId xmlns:a16="http://schemas.microsoft.com/office/drawing/2014/main" id="{B31DF3FB-195E-81BF-6D69-7F16EA5E5C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5330" y="2457366"/>
            <a:ext cx="3217333" cy="251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54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DF38D-C1B8-F92D-A329-0B3F54C0D2BB}"/>
              </a:ext>
            </a:extLst>
          </p:cNvPr>
          <p:cNvSpPr>
            <a:spLocks noGrp="1"/>
          </p:cNvSpPr>
          <p:nvPr>
            <p:ph type="title"/>
          </p:nvPr>
        </p:nvSpPr>
        <p:spPr>
          <a:xfrm>
            <a:off x="965199" y="851517"/>
            <a:ext cx="4822351" cy="1088419"/>
          </a:xfrm>
        </p:spPr>
        <p:txBody>
          <a:bodyPr>
            <a:normAutofit/>
          </a:bodyPr>
          <a:lstStyle/>
          <a:p>
            <a:pPr algn="ctr"/>
            <a:r>
              <a:rPr lang="en-CA" sz="4000" b="1" dirty="0"/>
              <a:t>Swimming Strokes </a:t>
            </a:r>
          </a:p>
        </p:txBody>
      </p:sp>
      <p:sp>
        <p:nvSpPr>
          <p:cNvPr id="3" name="Content Placeholder 2">
            <a:extLst>
              <a:ext uri="{FF2B5EF4-FFF2-40B4-BE49-F238E27FC236}">
                <a16:creationId xmlns:a16="http://schemas.microsoft.com/office/drawing/2014/main" id="{FEC5DFA6-EBEF-9931-9D63-AEE900AFDC2C}"/>
              </a:ext>
            </a:extLst>
          </p:cNvPr>
          <p:cNvSpPr>
            <a:spLocks noGrp="1"/>
          </p:cNvSpPr>
          <p:nvPr>
            <p:ph idx="1"/>
          </p:nvPr>
        </p:nvSpPr>
        <p:spPr>
          <a:xfrm>
            <a:off x="1012959" y="1925137"/>
            <a:ext cx="4497411" cy="4648656"/>
          </a:xfrm>
        </p:spPr>
        <p:txBody>
          <a:bodyPr>
            <a:normAutofit fontScale="25000" lnSpcReduction="20000"/>
          </a:bodyPr>
          <a:lstStyle/>
          <a:p>
            <a:pPr algn="l">
              <a:buFont typeface="Wingdings" panose="05000000000000000000" pitchFamily="2" charset="2"/>
              <a:buChar char="Ø"/>
            </a:pPr>
            <a:r>
              <a:rPr lang="en-US" sz="6400" b="1" i="0" dirty="0">
                <a:solidFill>
                  <a:srgbClr val="000000"/>
                </a:solidFill>
                <a:effectLst/>
              </a:rPr>
              <a:t>Freestyle</a:t>
            </a:r>
            <a:r>
              <a:rPr lang="en-US" sz="5600" b="0" i="0" dirty="0">
                <a:solidFill>
                  <a:srgbClr val="000000"/>
                </a:solidFill>
                <a:effectLst/>
              </a:rPr>
              <a:t> – Referred to as front-crawl by non-swimmers. The stroke involves repeatedly flailing your arms in a windmill motion while performing the flutter kick. Freestyle events offered are the 50M, 100M, 200M, 400M, 800M, and 1500M distances along with relays and open water events. </a:t>
            </a:r>
          </a:p>
          <a:p>
            <a:pPr algn="l">
              <a:buFont typeface="Wingdings" panose="05000000000000000000" pitchFamily="2" charset="2"/>
              <a:buChar char="Ø"/>
            </a:pPr>
            <a:r>
              <a:rPr lang="en-US" sz="6400" b="1" i="0" dirty="0">
                <a:solidFill>
                  <a:srgbClr val="000000"/>
                </a:solidFill>
                <a:effectLst/>
              </a:rPr>
              <a:t>Backstroke</a:t>
            </a:r>
            <a:r>
              <a:rPr lang="en-US" sz="5600" b="0" i="0" dirty="0">
                <a:solidFill>
                  <a:srgbClr val="000000"/>
                </a:solidFill>
                <a:effectLst/>
              </a:rPr>
              <a:t> – </a:t>
            </a:r>
            <a:r>
              <a:rPr lang="en-US" sz="5600" dirty="0">
                <a:solidFill>
                  <a:srgbClr val="000000"/>
                </a:solidFill>
              </a:rPr>
              <a:t>S</a:t>
            </a:r>
            <a:r>
              <a:rPr lang="en-US" sz="5600" b="0" i="0" dirty="0">
                <a:solidFill>
                  <a:srgbClr val="000000"/>
                </a:solidFill>
                <a:effectLst/>
              </a:rPr>
              <a:t>ometimes called “back-crawl”. Take freestyle and turn it backwards and you’ve created a backstroke. Backstroke events offered 50M, 100M and 200M distances. </a:t>
            </a:r>
          </a:p>
          <a:p>
            <a:pPr algn="l">
              <a:buFont typeface="Wingdings" panose="05000000000000000000" pitchFamily="2" charset="2"/>
              <a:buChar char="Ø"/>
            </a:pPr>
            <a:r>
              <a:rPr lang="en-US" sz="6400" b="1" i="0" dirty="0">
                <a:solidFill>
                  <a:srgbClr val="000000"/>
                </a:solidFill>
                <a:effectLst/>
              </a:rPr>
              <a:t>Breaststroke</a:t>
            </a:r>
            <a:r>
              <a:rPr lang="en-US" sz="5600" b="0" i="0" dirty="0">
                <a:solidFill>
                  <a:srgbClr val="000000"/>
                </a:solidFill>
                <a:effectLst/>
              </a:rPr>
              <a:t> – Sometimes called the “frog stroke”, this is the slowest of the 4 swimming strokes. To successfully swim breaststroke, you must propel your body forward, making a scooping motion with your arms, while also completing a frog kick with your legs. </a:t>
            </a:r>
            <a:r>
              <a:rPr lang="en-US" sz="5600" dirty="0">
                <a:solidFill>
                  <a:srgbClr val="000000"/>
                </a:solidFill>
              </a:rPr>
              <a:t>Breaststroke events offered 50M, 100M, and 200M distances.</a:t>
            </a:r>
            <a:endParaRPr lang="en-US" sz="5600" b="0" i="0" dirty="0">
              <a:solidFill>
                <a:srgbClr val="000000"/>
              </a:solidFill>
              <a:effectLst/>
            </a:endParaRPr>
          </a:p>
          <a:p>
            <a:pPr algn="l">
              <a:buFont typeface="Wingdings" panose="05000000000000000000" pitchFamily="2" charset="2"/>
              <a:buChar char="Ø"/>
            </a:pPr>
            <a:r>
              <a:rPr lang="en-US" sz="6400" b="1" i="0" dirty="0">
                <a:solidFill>
                  <a:srgbClr val="000000"/>
                </a:solidFill>
                <a:effectLst/>
              </a:rPr>
              <a:t>Butterfly</a:t>
            </a:r>
            <a:r>
              <a:rPr lang="en-US" sz="5600" b="0" i="0" dirty="0">
                <a:solidFill>
                  <a:srgbClr val="000000"/>
                </a:solidFill>
                <a:effectLst/>
              </a:rPr>
              <a:t> – </a:t>
            </a:r>
            <a:r>
              <a:rPr lang="en-US" sz="5600" dirty="0">
                <a:solidFill>
                  <a:srgbClr val="000000"/>
                </a:solidFill>
              </a:rPr>
              <a:t>Sometimes called “the fly”. </a:t>
            </a:r>
            <a:r>
              <a:rPr lang="en-US" sz="5600" b="0" i="0" dirty="0">
                <a:solidFill>
                  <a:srgbClr val="000000"/>
                </a:solidFill>
                <a:effectLst/>
              </a:rPr>
              <a:t>This stroke involves flinging your body back and forth, swinging your arms over your body in circular motions,  creating pain, while also managing not to drown. Fly events offered 50M, 100M, and 200M distances </a:t>
            </a:r>
          </a:p>
          <a:p>
            <a:pPr algn="l">
              <a:buFont typeface="Wingdings" panose="05000000000000000000" pitchFamily="2" charset="2"/>
              <a:buChar char="Ø"/>
            </a:pPr>
            <a:r>
              <a:rPr lang="en-US" sz="6400" b="1" i="0" dirty="0">
                <a:solidFill>
                  <a:srgbClr val="000000"/>
                </a:solidFill>
                <a:effectLst/>
              </a:rPr>
              <a:t>IM (Individual Medley) </a:t>
            </a:r>
            <a:r>
              <a:rPr lang="en-US" sz="5600" b="0" i="0" dirty="0">
                <a:solidFill>
                  <a:srgbClr val="000000"/>
                </a:solidFill>
                <a:effectLst/>
              </a:rPr>
              <a:t>– The swimming version of the gymnastics “all-around”, involves swimming all 4 strokes in the order butterfly, backstroke, breaststroke, freestyle. IM distances offered 100M, 200M and 400M</a:t>
            </a:r>
          </a:p>
          <a:p>
            <a:pPr marL="0" indent="0">
              <a:buNone/>
            </a:pPr>
            <a:endParaRPr lang="en-CA" b="1" dirty="0"/>
          </a:p>
        </p:txBody>
      </p:sp>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odiac Vikings Aquatic Club">
            <a:extLst>
              <a:ext uri="{FF2B5EF4-FFF2-40B4-BE49-F238E27FC236}">
                <a16:creationId xmlns:a16="http://schemas.microsoft.com/office/drawing/2014/main" id="{B31DF3FB-195E-81BF-6D69-7F16EA5E5C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5330" y="2457366"/>
            <a:ext cx="3217333" cy="251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394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DF38D-C1B8-F92D-A329-0B3F54C0D2BB}"/>
              </a:ext>
            </a:extLst>
          </p:cNvPr>
          <p:cNvSpPr>
            <a:spLocks noGrp="1"/>
          </p:cNvSpPr>
          <p:nvPr>
            <p:ph type="title"/>
          </p:nvPr>
        </p:nvSpPr>
        <p:spPr>
          <a:xfrm>
            <a:off x="965199" y="851517"/>
            <a:ext cx="5130795" cy="1461778"/>
          </a:xfrm>
        </p:spPr>
        <p:txBody>
          <a:bodyPr>
            <a:normAutofit/>
          </a:bodyPr>
          <a:lstStyle/>
          <a:p>
            <a:pPr algn="ctr"/>
            <a:r>
              <a:rPr lang="en-CA" sz="4000" b="1" dirty="0"/>
              <a:t>Swimming Lingo</a:t>
            </a:r>
          </a:p>
        </p:txBody>
      </p:sp>
      <p:sp>
        <p:nvSpPr>
          <p:cNvPr id="3" name="Content Placeholder 2">
            <a:extLst>
              <a:ext uri="{FF2B5EF4-FFF2-40B4-BE49-F238E27FC236}">
                <a16:creationId xmlns:a16="http://schemas.microsoft.com/office/drawing/2014/main" id="{FEC5DFA6-EBEF-9931-9D63-AEE900AFDC2C}"/>
              </a:ext>
            </a:extLst>
          </p:cNvPr>
          <p:cNvSpPr>
            <a:spLocks noGrp="1"/>
          </p:cNvSpPr>
          <p:nvPr>
            <p:ph idx="1"/>
          </p:nvPr>
        </p:nvSpPr>
        <p:spPr>
          <a:xfrm>
            <a:off x="965200" y="2313295"/>
            <a:ext cx="4637206" cy="3944203"/>
          </a:xfrm>
        </p:spPr>
        <p:txBody>
          <a:bodyPr vert="horz" lIns="91440" tIns="45720" rIns="91440" bIns="45720" rtlCol="0" anchor="t">
            <a:normAutofit fontScale="92500" lnSpcReduction="10000"/>
          </a:bodyPr>
          <a:lstStyle/>
          <a:p>
            <a:pPr>
              <a:buFont typeface="Wingdings" panose="05000000000000000000" pitchFamily="2" charset="2"/>
              <a:buChar char="Ø"/>
            </a:pPr>
            <a:r>
              <a:rPr lang="en-US" dirty="0"/>
              <a:t>SCM Short Course = 25 meter pool </a:t>
            </a:r>
          </a:p>
          <a:p>
            <a:pPr>
              <a:buFont typeface="Wingdings" panose="05000000000000000000" pitchFamily="2" charset="2"/>
              <a:buChar char="Ø"/>
            </a:pPr>
            <a:r>
              <a:rPr lang="en-US" dirty="0"/>
              <a:t> LCM Long Course = 50 meter pool </a:t>
            </a:r>
          </a:p>
          <a:p>
            <a:pPr>
              <a:buFont typeface="Wingdings" panose="05000000000000000000" pitchFamily="2" charset="2"/>
              <a:buChar char="Ø"/>
            </a:pPr>
            <a:r>
              <a:rPr lang="en-US" dirty="0"/>
              <a:t>Time qualifications for meets:  </a:t>
            </a:r>
          </a:p>
          <a:p>
            <a:pPr lvl="1">
              <a:buFont typeface="Wingdings" panose="05000000000000000000" pitchFamily="2" charset="2"/>
              <a:buChar char="Ø"/>
            </a:pPr>
            <a:r>
              <a:rPr lang="en-US" dirty="0"/>
              <a:t>Each meet sets their qualification requirements depending on the type of meet</a:t>
            </a:r>
            <a:endParaRPr lang="en-US" dirty="0">
              <a:ea typeface="Calibri"/>
              <a:cs typeface="Calibri"/>
            </a:endParaRPr>
          </a:p>
          <a:p>
            <a:pPr lvl="1">
              <a:buFont typeface="Wingdings" panose="05000000000000000000" pitchFamily="2" charset="2"/>
              <a:buChar char="Ø"/>
            </a:pPr>
            <a:r>
              <a:rPr lang="en-US" dirty="0"/>
              <a:t>Ie. “no time standards”, two NB “A” times, three NB “B” times, Age Group times, Easterns</a:t>
            </a:r>
            <a:endParaRPr lang="en-US" dirty="0">
              <a:ea typeface="Calibri"/>
              <a:cs typeface="Calibri"/>
            </a:endParaRPr>
          </a:p>
        </p:txBody>
      </p:sp>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odiac Vikings Aquatic Club">
            <a:extLst>
              <a:ext uri="{FF2B5EF4-FFF2-40B4-BE49-F238E27FC236}">
                <a16:creationId xmlns:a16="http://schemas.microsoft.com/office/drawing/2014/main" id="{B31DF3FB-195E-81BF-6D69-7F16EA5E5C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5330" y="2457366"/>
            <a:ext cx="3217333" cy="251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716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DF38D-C1B8-F92D-A329-0B3F54C0D2BB}"/>
              </a:ext>
            </a:extLst>
          </p:cNvPr>
          <p:cNvSpPr>
            <a:spLocks noGrp="1"/>
          </p:cNvSpPr>
          <p:nvPr>
            <p:ph type="title"/>
          </p:nvPr>
        </p:nvSpPr>
        <p:spPr>
          <a:xfrm>
            <a:off x="965199" y="851517"/>
            <a:ext cx="5130795" cy="1461778"/>
          </a:xfrm>
        </p:spPr>
        <p:txBody>
          <a:bodyPr>
            <a:normAutofit/>
          </a:bodyPr>
          <a:lstStyle/>
          <a:p>
            <a:pPr algn="ctr"/>
            <a:r>
              <a:rPr lang="en-CA" sz="4000" b="1" dirty="0"/>
              <a:t>Swimming Lingo</a:t>
            </a:r>
          </a:p>
        </p:txBody>
      </p:sp>
      <p:sp>
        <p:nvSpPr>
          <p:cNvPr id="3" name="Content Placeholder 2">
            <a:extLst>
              <a:ext uri="{FF2B5EF4-FFF2-40B4-BE49-F238E27FC236}">
                <a16:creationId xmlns:a16="http://schemas.microsoft.com/office/drawing/2014/main" id="{FEC5DFA6-EBEF-9931-9D63-AEE900AFDC2C}"/>
              </a:ext>
            </a:extLst>
          </p:cNvPr>
          <p:cNvSpPr>
            <a:spLocks noGrp="1"/>
          </p:cNvSpPr>
          <p:nvPr>
            <p:ph idx="1"/>
          </p:nvPr>
        </p:nvSpPr>
        <p:spPr>
          <a:xfrm>
            <a:off x="328527" y="2086147"/>
            <a:ext cx="5716369" cy="4771854"/>
          </a:xfrm>
        </p:spPr>
        <p:txBody>
          <a:bodyPr>
            <a:normAutofit fontScale="92500" lnSpcReduction="10000"/>
          </a:bodyPr>
          <a:lstStyle/>
          <a:p>
            <a:pPr>
              <a:buFont typeface="Wingdings" panose="05000000000000000000" pitchFamily="2" charset="2"/>
              <a:buChar char="Ø"/>
            </a:pPr>
            <a:r>
              <a:rPr lang="en-US" b="1" i="0" dirty="0">
                <a:solidFill>
                  <a:srgbClr val="000000"/>
                </a:solidFill>
                <a:effectLst/>
              </a:rPr>
              <a:t>Start</a:t>
            </a:r>
            <a:r>
              <a:rPr lang="en-US" b="0" i="0" dirty="0">
                <a:solidFill>
                  <a:srgbClr val="000000"/>
                </a:solidFill>
                <a:effectLst/>
              </a:rPr>
              <a:t> </a:t>
            </a:r>
            <a:r>
              <a:rPr lang="en-US" sz="2600" b="0" i="0" dirty="0">
                <a:solidFill>
                  <a:srgbClr val="000000"/>
                </a:solidFill>
                <a:effectLst/>
              </a:rPr>
              <a:t>–</a:t>
            </a:r>
            <a:r>
              <a:rPr lang="en-US" sz="1600" b="0" i="0" dirty="0">
                <a:solidFill>
                  <a:srgbClr val="000000"/>
                </a:solidFill>
                <a:effectLst/>
              </a:rPr>
              <a:t> Alternative word for dive used to refer to the initial dive a swimmer does off of the blocks at the beginning In backstroke, a start is performed in the water Coaches often initiate a start by saying “take your marks, go”.</a:t>
            </a:r>
          </a:p>
          <a:p>
            <a:pPr>
              <a:buFont typeface="Wingdings" panose="05000000000000000000" pitchFamily="2" charset="2"/>
              <a:buChar char="Ø"/>
            </a:pPr>
            <a:r>
              <a:rPr lang="en-US" b="1" i="0" dirty="0" err="1">
                <a:solidFill>
                  <a:srgbClr val="000000"/>
                </a:solidFill>
                <a:effectLst/>
              </a:rPr>
              <a:t>Flipturn</a:t>
            </a:r>
            <a:r>
              <a:rPr lang="en-US" b="0" i="0" dirty="0">
                <a:solidFill>
                  <a:srgbClr val="000000"/>
                </a:solidFill>
                <a:effectLst/>
              </a:rPr>
              <a:t> </a:t>
            </a:r>
            <a:r>
              <a:rPr lang="en-US" sz="2600" b="0" i="0" dirty="0">
                <a:solidFill>
                  <a:srgbClr val="000000"/>
                </a:solidFill>
                <a:effectLst/>
              </a:rPr>
              <a:t>–</a:t>
            </a:r>
            <a:r>
              <a:rPr lang="en-US" sz="1100" b="0" i="0" dirty="0">
                <a:solidFill>
                  <a:srgbClr val="000000"/>
                </a:solidFill>
                <a:effectLst/>
              </a:rPr>
              <a:t> </a:t>
            </a:r>
            <a:r>
              <a:rPr lang="en-US" sz="1600" b="0" i="0" dirty="0">
                <a:solidFill>
                  <a:srgbClr val="000000"/>
                </a:solidFill>
                <a:effectLst/>
              </a:rPr>
              <a:t>The sequence performed when a swimmer reaches the wall at the end of their 25 or 50 in freestyle or backstroke that involves somersaulting into the wall, touching it with two feet, and then pushing off the wall</a:t>
            </a:r>
            <a:r>
              <a:rPr lang="en-US" sz="1100" b="0" i="0" dirty="0">
                <a:solidFill>
                  <a:srgbClr val="000000"/>
                </a:solidFill>
                <a:effectLst/>
              </a:rPr>
              <a:t>. </a:t>
            </a:r>
          </a:p>
          <a:p>
            <a:pPr>
              <a:buFont typeface="Wingdings" panose="05000000000000000000" pitchFamily="2" charset="2"/>
              <a:buChar char="Ø"/>
            </a:pPr>
            <a:r>
              <a:rPr lang="en-US" b="1" i="0" dirty="0">
                <a:solidFill>
                  <a:srgbClr val="000000"/>
                </a:solidFill>
                <a:effectLst/>
              </a:rPr>
              <a:t>DQ</a:t>
            </a:r>
            <a:r>
              <a:rPr lang="en-US" sz="1100" b="0" i="0" dirty="0">
                <a:solidFill>
                  <a:srgbClr val="000000"/>
                </a:solidFill>
                <a:effectLst/>
              </a:rPr>
              <a:t> – </a:t>
            </a:r>
            <a:r>
              <a:rPr lang="en-US" sz="1600" b="0" i="0" dirty="0">
                <a:solidFill>
                  <a:srgbClr val="000000"/>
                </a:solidFill>
                <a:effectLst/>
              </a:rPr>
              <a:t>No, not Dairy Queen, much worse than ice cream. Getting a DQ means that you’ve been disqualified from your race.</a:t>
            </a:r>
          </a:p>
          <a:p>
            <a:pPr>
              <a:buFont typeface="Wingdings" panose="05000000000000000000" pitchFamily="2" charset="2"/>
              <a:buChar char="Ø"/>
            </a:pPr>
            <a:r>
              <a:rPr lang="en-US" b="1" i="0" dirty="0">
                <a:solidFill>
                  <a:srgbClr val="000000"/>
                </a:solidFill>
                <a:effectLst/>
              </a:rPr>
              <a:t>Official</a:t>
            </a:r>
            <a:r>
              <a:rPr lang="en-US" b="0" i="0" dirty="0">
                <a:solidFill>
                  <a:srgbClr val="000000"/>
                </a:solidFill>
                <a:effectLst/>
              </a:rPr>
              <a:t> </a:t>
            </a:r>
            <a:r>
              <a:rPr lang="en-US" i="0" dirty="0">
                <a:solidFill>
                  <a:srgbClr val="000000"/>
                </a:solidFill>
                <a:effectLst/>
              </a:rPr>
              <a:t>–</a:t>
            </a:r>
            <a:r>
              <a:rPr lang="en-US" b="0" i="0" dirty="0">
                <a:solidFill>
                  <a:srgbClr val="000000"/>
                </a:solidFill>
                <a:effectLst/>
              </a:rPr>
              <a:t> </a:t>
            </a:r>
            <a:r>
              <a:rPr lang="en-US" sz="1600" b="0" i="0" dirty="0">
                <a:solidFill>
                  <a:srgbClr val="000000"/>
                </a:solidFill>
                <a:effectLst/>
              </a:rPr>
              <a:t>The people in white shirts at swim meets, responsible for maintaining the rules and crushing the dreams of swimmers</a:t>
            </a:r>
            <a:r>
              <a:rPr lang="en-US" sz="1100" b="0" i="0" dirty="0">
                <a:solidFill>
                  <a:srgbClr val="000000"/>
                </a:solidFill>
                <a:effectLst/>
              </a:rPr>
              <a:t>.</a:t>
            </a:r>
          </a:p>
          <a:p>
            <a:pPr>
              <a:buFont typeface="Wingdings" panose="05000000000000000000" pitchFamily="2" charset="2"/>
              <a:buChar char="Ø"/>
            </a:pPr>
            <a:r>
              <a:rPr lang="en-US" sz="3000" b="1" dirty="0">
                <a:solidFill>
                  <a:srgbClr val="000000"/>
                </a:solidFill>
              </a:rPr>
              <a:t>Starting Block</a:t>
            </a:r>
            <a:r>
              <a:rPr lang="en-US" sz="3000" dirty="0">
                <a:solidFill>
                  <a:srgbClr val="000000"/>
                </a:solidFill>
              </a:rPr>
              <a:t>- </a:t>
            </a:r>
            <a:r>
              <a:rPr lang="en-US" sz="1600" dirty="0">
                <a:solidFill>
                  <a:srgbClr val="000000"/>
                </a:solidFill>
              </a:rPr>
              <a:t>The mounted platform a swimmer uses to dice into the water. When a coach says “get behind the blocks, “ this means a swimmer should get behind their respective block in anticipation of their heat</a:t>
            </a:r>
            <a:r>
              <a:rPr lang="en-US" sz="1100" dirty="0">
                <a:solidFill>
                  <a:srgbClr val="000000"/>
                </a:solidFill>
              </a:rPr>
              <a:t>.</a:t>
            </a:r>
          </a:p>
          <a:p>
            <a:pPr>
              <a:buFont typeface="Wingdings" panose="05000000000000000000" pitchFamily="2" charset="2"/>
              <a:buChar char="Ø"/>
            </a:pPr>
            <a:r>
              <a:rPr lang="en-US" sz="900" b="0" i="0" dirty="0">
                <a:solidFill>
                  <a:srgbClr val="000000"/>
                </a:solidFill>
                <a:effectLst/>
              </a:rPr>
              <a:t>Lane line – The plastic dividers that separate swimming lanes.</a:t>
            </a:r>
            <a:endParaRPr lang="en-US" sz="1100" b="0" i="0" dirty="0">
              <a:solidFill>
                <a:srgbClr val="000000"/>
              </a:solidFill>
              <a:effectLst/>
            </a:endParaRPr>
          </a:p>
        </p:txBody>
      </p:sp>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odiac Vikings Aquatic Club">
            <a:extLst>
              <a:ext uri="{FF2B5EF4-FFF2-40B4-BE49-F238E27FC236}">
                <a16:creationId xmlns:a16="http://schemas.microsoft.com/office/drawing/2014/main" id="{B31DF3FB-195E-81BF-6D69-7F16EA5E5C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5330" y="2457366"/>
            <a:ext cx="3217333" cy="251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970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4601</TotalTime>
  <Words>1668</Words>
  <Application>Microsoft Office PowerPoint</Application>
  <PresentationFormat>Widescreen</PresentationFormat>
  <Paragraphs>163</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Office Theme</vt:lpstr>
      <vt:lpstr>Codiac Vikings Aquatic Club</vt:lpstr>
      <vt:lpstr>Agenda</vt:lpstr>
      <vt:lpstr>Swimming 101</vt:lpstr>
      <vt:lpstr>Club Business</vt:lpstr>
      <vt:lpstr>Time Standards</vt:lpstr>
      <vt:lpstr>What does that mean?</vt:lpstr>
      <vt:lpstr>Swimming Strokes </vt:lpstr>
      <vt:lpstr>Swimming Lingo</vt:lpstr>
      <vt:lpstr>Swimming Lingo</vt:lpstr>
      <vt:lpstr>Swimming Lingo</vt:lpstr>
      <vt:lpstr>Food before &amp; during meets</vt:lpstr>
      <vt:lpstr>Food during meets</vt:lpstr>
      <vt:lpstr>Fueling your athlete</vt:lpstr>
      <vt:lpstr>What to wear at meets</vt:lpstr>
      <vt:lpstr>Apps to use at meets</vt:lpstr>
      <vt:lpstr>More Apps</vt:lpstr>
      <vt:lpstr>Volunteering</vt:lpstr>
      <vt:lpstr>Fundraising/Sponsorship</vt:lpstr>
      <vt:lpstr>Officials</vt:lpstr>
      <vt:lpstr>Special Events</vt:lpstr>
      <vt:lpstr>CVAC Communictaions</vt:lpstr>
      <vt:lpstr>Contacts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Codiac Vikings Aquatic Club</dc:title>
  <dc:creator>Jeff Cormier</dc:creator>
  <cp:lastModifiedBy>Megan Rowbotham</cp:lastModifiedBy>
  <cp:revision>57</cp:revision>
  <cp:lastPrinted>2023-09-27T16:18:41Z</cp:lastPrinted>
  <dcterms:created xsi:type="dcterms:W3CDTF">2022-08-30T13:52:45Z</dcterms:created>
  <dcterms:modified xsi:type="dcterms:W3CDTF">2023-09-28T14:45:40Z</dcterms:modified>
</cp:coreProperties>
</file>