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4" r:id="rId4"/>
    <p:sldId id="297" r:id="rId5"/>
    <p:sldId id="287" r:id="rId6"/>
    <p:sldId id="323" r:id="rId7"/>
    <p:sldId id="324" r:id="rId8"/>
    <p:sldId id="325" r:id="rId9"/>
    <p:sldId id="298" r:id="rId10"/>
    <p:sldId id="333" r:id="rId11"/>
    <p:sldId id="332" r:id="rId12"/>
    <p:sldId id="334" r:id="rId13"/>
    <p:sldId id="335" r:id="rId14"/>
    <p:sldId id="336" r:id="rId15"/>
    <p:sldId id="326" r:id="rId16"/>
    <p:sldId id="337" r:id="rId17"/>
    <p:sldId id="339" r:id="rId18"/>
    <p:sldId id="340" r:id="rId19"/>
    <p:sldId id="341" r:id="rId20"/>
    <p:sldId id="342" r:id="rId21"/>
    <p:sldId id="343" r:id="rId22"/>
    <p:sldId id="327" r:id="rId23"/>
    <p:sldId id="344" r:id="rId24"/>
    <p:sldId id="345" r:id="rId25"/>
    <p:sldId id="346" r:id="rId26"/>
    <p:sldId id="347" r:id="rId27"/>
    <p:sldId id="348" r:id="rId28"/>
    <p:sldId id="349" r:id="rId29"/>
    <p:sldId id="350" r:id="rId30"/>
    <p:sldId id="328" r:id="rId31"/>
    <p:sldId id="352" r:id="rId32"/>
    <p:sldId id="351" r:id="rId33"/>
    <p:sldId id="353" r:id="rId34"/>
    <p:sldId id="355" r:id="rId35"/>
    <p:sldId id="354" r:id="rId36"/>
    <p:sldId id="356" r:id="rId37"/>
    <p:sldId id="357" r:id="rId38"/>
    <p:sldId id="358" r:id="rId39"/>
    <p:sldId id="329" r:id="rId40"/>
    <p:sldId id="359" r:id="rId41"/>
    <p:sldId id="360" r:id="rId42"/>
    <p:sldId id="361" r:id="rId43"/>
    <p:sldId id="362" r:id="rId44"/>
    <p:sldId id="330" r:id="rId45"/>
    <p:sldId id="331" r:id="rId46"/>
  </p:sldIdLst>
  <p:sldSz cx="12192000" cy="6858000"/>
  <p:notesSz cx="7011988" cy="9297988"/>
  <p:defaultTextStyle>
    <a:defPPr>
      <a:defRPr lang="en-K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BBE4"/>
    <a:srgbClr val="B0BCDE"/>
    <a:srgbClr val="F6B79C"/>
    <a:srgbClr val="FFD78C"/>
    <a:srgbClr val="FFBD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2" d="100"/>
          <a:sy n="72" d="100"/>
        </p:scale>
        <p:origin x="202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3EB24D-76B2-4020-9E2A-B1D9C4ABECA3}"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CA"/>
        </a:p>
      </dgm:t>
    </dgm:pt>
    <dgm:pt modelId="{B8DA570B-D700-4C9A-90BF-34BAEF0FB8CE}">
      <dgm:prSet phldrT="[Text]"/>
      <dgm:spPr>
        <a:solidFill>
          <a:schemeClr val="tx1"/>
        </a:solidFill>
      </dgm:spPr>
      <dgm:t>
        <a:bodyPr/>
        <a:lstStyle/>
        <a:p>
          <a:r>
            <a:rPr lang="en-CA" dirty="0"/>
            <a:t>Swimmers</a:t>
          </a:r>
        </a:p>
      </dgm:t>
    </dgm:pt>
    <dgm:pt modelId="{2B76B039-2F02-4F57-8093-FB28E0162B61}" type="parTrans" cxnId="{F8DA6800-D71F-410E-9B7A-91669132B848}">
      <dgm:prSet/>
      <dgm:spPr/>
      <dgm:t>
        <a:bodyPr/>
        <a:lstStyle/>
        <a:p>
          <a:endParaRPr lang="en-CA"/>
        </a:p>
      </dgm:t>
    </dgm:pt>
    <dgm:pt modelId="{439F25E5-8E57-4C8C-9A3A-6131981F79A1}" type="sibTrans" cxnId="{F8DA6800-D71F-410E-9B7A-91669132B848}">
      <dgm:prSet/>
      <dgm:spPr>
        <a:solidFill>
          <a:srgbClr val="F6B79C"/>
        </a:solidFill>
      </dgm:spPr>
      <dgm:t>
        <a:bodyPr/>
        <a:lstStyle/>
        <a:p>
          <a:endParaRPr lang="en-CA"/>
        </a:p>
      </dgm:t>
    </dgm:pt>
    <dgm:pt modelId="{DC79DCB2-6C93-47F5-BCA9-1662BF9F0072}">
      <dgm:prSet phldrT="[Text]"/>
      <dgm:spPr>
        <a:solidFill>
          <a:schemeClr val="tx1"/>
        </a:solidFill>
      </dgm:spPr>
      <dgm:t>
        <a:bodyPr/>
        <a:lstStyle/>
        <a:p>
          <a:r>
            <a:rPr lang="en-CA" dirty="0"/>
            <a:t>Coaches</a:t>
          </a:r>
        </a:p>
      </dgm:t>
    </dgm:pt>
    <dgm:pt modelId="{381905A6-20E8-4901-90DC-D385B5366E2F}" type="parTrans" cxnId="{FCB242BB-0B56-4B13-A700-4693D0B6371F}">
      <dgm:prSet/>
      <dgm:spPr/>
      <dgm:t>
        <a:bodyPr/>
        <a:lstStyle/>
        <a:p>
          <a:endParaRPr lang="en-CA"/>
        </a:p>
      </dgm:t>
    </dgm:pt>
    <dgm:pt modelId="{34EEF29C-DB59-45B3-BA3D-70E3F4FBC42C}" type="sibTrans" cxnId="{FCB242BB-0B56-4B13-A700-4693D0B6371F}">
      <dgm:prSet/>
      <dgm:spPr>
        <a:solidFill>
          <a:srgbClr val="97BBE4"/>
        </a:solidFill>
      </dgm:spPr>
      <dgm:t>
        <a:bodyPr/>
        <a:lstStyle/>
        <a:p>
          <a:endParaRPr lang="en-CA"/>
        </a:p>
      </dgm:t>
    </dgm:pt>
    <dgm:pt modelId="{17CFCF95-67B5-45CF-904C-3C2E254A434C}">
      <dgm:prSet phldrT="[Text]"/>
      <dgm:spPr>
        <a:solidFill>
          <a:schemeClr val="tx1"/>
        </a:solidFill>
      </dgm:spPr>
      <dgm:t>
        <a:bodyPr/>
        <a:lstStyle/>
        <a:p>
          <a:r>
            <a:rPr lang="en-CA" dirty="0"/>
            <a:t>Parents</a:t>
          </a:r>
        </a:p>
      </dgm:t>
    </dgm:pt>
    <dgm:pt modelId="{D02E43CE-C4B9-47BF-B6A5-08A8C2F2954F}" type="parTrans" cxnId="{B52535A1-1252-4F48-8E9F-0F781538AC64}">
      <dgm:prSet/>
      <dgm:spPr/>
      <dgm:t>
        <a:bodyPr/>
        <a:lstStyle/>
        <a:p>
          <a:endParaRPr lang="en-CA"/>
        </a:p>
      </dgm:t>
    </dgm:pt>
    <dgm:pt modelId="{890873E3-467A-472B-8AFF-12CE5BFEB3CA}" type="sibTrans" cxnId="{B52535A1-1252-4F48-8E9F-0F781538AC64}">
      <dgm:prSet/>
      <dgm:spPr>
        <a:solidFill>
          <a:srgbClr val="FFD78C"/>
        </a:solidFill>
      </dgm:spPr>
      <dgm:t>
        <a:bodyPr/>
        <a:lstStyle/>
        <a:p>
          <a:endParaRPr lang="en-CA"/>
        </a:p>
      </dgm:t>
    </dgm:pt>
    <dgm:pt modelId="{76E36354-D9B5-47C1-A782-3C204AC8B27A}" type="pres">
      <dgm:prSet presAssocID="{253EB24D-76B2-4020-9E2A-B1D9C4ABECA3}" presName="Name0" presStyleCnt="0">
        <dgm:presLayoutVars>
          <dgm:dir/>
          <dgm:resizeHandles val="exact"/>
        </dgm:presLayoutVars>
      </dgm:prSet>
      <dgm:spPr/>
    </dgm:pt>
    <dgm:pt modelId="{113D4EFD-B1EF-4FDF-A736-AE2C6C32C9CE}" type="pres">
      <dgm:prSet presAssocID="{B8DA570B-D700-4C9A-90BF-34BAEF0FB8CE}" presName="node" presStyleLbl="node1" presStyleIdx="0" presStyleCnt="3">
        <dgm:presLayoutVars>
          <dgm:bulletEnabled val="1"/>
        </dgm:presLayoutVars>
      </dgm:prSet>
      <dgm:spPr/>
    </dgm:pt>
    <dgm:pt modelId="{6222B787-F14C-4402-9957-44773D7930B5}" type="pres">
      <dgm:prSet presAssocID="{439F25E5-8E57-4C8C-9A3A-6131981F79A1}" presName="sibTrans" presStyleLbl="sibTrans2D1" presStyleIdx="0" presStyleCnt="3"/>
      <dgm:spPr/>
    </dgm:pt>
    <dgm:pt modelId="{84F4B58D-3ED4-4925-BEA6-DCC8E82D3D61}" type="pres">
      <dgm:prSet presAssocID="{439F25E5-8E57-4C8C-9A3A-6131981F79A1}" presName="connectorText" presStyleLbl="sibTrans2D1" presStyleIdx="0" presStyleCnt="3"/>
      <dgm:spPr/>
    </dgm:pt>
    <dgm:pt modelId="{08F6FCEC-5622-4AB7-9A60-CC11F066B520}" type="pres">
      <dgm:prSet presAssocID="{DC79DCB2-6C93-47F5-BCA9-1662BF9F0072}" presName="node" presStyleLbl="node1" presStyleIdx="1" presStyleCnt="3" custRadScaleRad="122460" custRadScaleInc="-9837">
        <dgm:presLayoutVars>
          <dgm:bulletEnabled val="1"/>
        </dgm:presLayoutVars>
      </dgm:prSet>
      <dgm:spPr/>
    </dgm:pt>
    <dgm:pt modelId="{62753D96-8D23-4358-8EA1-E6C9AAA88F78}" type="pres">
      <dgm:prSet presAssocID="{34EEF29C-DB59-45B3-BA3D-70E3F4FBC42C}" presName="sibTrans" presStyleLbl="sibTrans2D1" presStyleIdx="1" presStyleCnt="3" custScaleY="66996" custLinFactNeighborY="-65342"/>
      <dgm:spPr/>
    </dgm:pt>
    <dgm:pt modelId="{8F0F15D0-FE8B-4603-ABFC-86C7B6ACF464}" type="pres">
      <dgm:prSet presAssocID="{34EEF29C-DB59-45B3-BA3D-70E3F4FBC42C}" presName="connectorText" presStyleLbl="sibTrans2D1" presStyleIdx="1" presStyleCnt="3"/>
      <dgm:spPr/>
    </dgm:pt>
    <dgm:pt modelId="{46C70852-8226-4C00-ABE5-4506B1C85A9B}" type="pres">
      <dgm:prSet presAssocID="{17CFCF95-67B5-45CF-904C-3C2E254A434C}" presName="node" presStyleLbl="node1" presStyleIdx="2" presStyleCnt="3" custRadScaleRad="122068" custRadScaleInc="9700">
        <dgm:presLayoutVars>
          <dgm:bulletEnabled val="1"/>
        </dgm:presLayoutVars>
      </dgm:prSet>
      <dgm:spPr/>
    </dgm:pt>
    <dgm:pt modelId="{6464D657-3F44-4863-9186-0F658A0F4A58}" type="pres">
      <dgm:prSet presAssocID="{890873E3-467A-472B-8AFF-12CE5BFEB3CA}" presName="sibTrans" presStyleLbl="sibTrans2D1" presStyleIdx="2" presStyleCnt="3"/>
      <dgm:spPr/>
    </dgm:pt>
    <dgm:pt modelId="{791E5A6E-70FF-4E91-8AB8-AB2912D50F6A}" type="pres">
      <dgm:prSet presAssocID="{890873E3-467A-472B-8AFF-12CE5BFEB3CA}" presName="connectorText" presStyleLbl="sibTrans2D1" presStyleIdx="2" presStyleCnt="3"/>
      <dgm:spPr/>
    </dgm:pt>
  </dgm:ptLst>
  <dgm:cxnLst>
    <dgm:cxn modelId="{F8DA6800-D71F-410E-9B7A-91669132B848}" srcId="{253EB24D-76B2-4020-9E2A-B1D9C4ABECA3}" destId="{B8DA570B-D700-4C9A-90BF-34BAEF0FB8CE}" srcOrd="0" destOrd="0" parTransId="{2B76B039-2F02-4F57-8093-FB28E0162B61}" sibTransId="{439F25E5-8E57-4C8C-9A3A-6131981F79A1}"/>
    <dgm:cxn modelId="{0235FD2A-14D3-4CB8-9DDA-08A7FD3BD266}" type="presOf" srcId="{17CFCF95-67B5-45CF-904C-3C2E254A434C}" destId="{46C70852-8226-4C00-ABE5-4506B1C85A9B}" srcOrd="0" destOrd="0" presId="urn:microsoft.com/office/officeart/2005/8/layout/cycle7"/>
    <dgm:cxn modelId="{6A3DE43B-8EA4-4198-A368-3A783859A178}" type="presOf" srcId="{DC79DCB2-6C93-47F5-BCA9-1662BF9F0072}" destId="{08F6FCEC-5622-4AB7-9A60-CC11F066B520}" srcOrd="0" destOrd="0" presId="urn:microsoft.com/office/officeart/2005/8/layout/cycle7"/>
    <dgm:cxn modelId="{2ABA3D45-73D8-441C-BB04-E9280D39B71D}" type="presOf" srcId="{34EEF29C-DB59-45B3-BA3D-70E3F4FBC42C}" destId="{8F0F15D0-FE8B-4603-ABFC-86C7B6ACF464}" srcOrd="1" destOrd="0" presId="urn:microsoft.com/office/officeart/2005/8/layout/cycle7"/>
    <dgm:cxn modelId="{52A49B65-33A3-4C84-ACC1-A6F488DEDF56}" type="presOf" srcId="{253EB24D-76B2-4020-9E2A-B1D9C4ABECA3}" destId="{76E36354-D9B5-47C1-A782-3C204AC8B27A}" srcOrd="0" destOrd="0" presId="urn:microsoft.com/office/officeart/2005/8/layout/cycle7"/>
    <dgm:cxn modelId="{E91FBC6A-D04A-4452-9A45-46E4F41B83A0}" type="presOf" srcId="{439F25E5-8E57-4C8C-9A3A-6131981F79A1}" destId="{84F4B58D-3ED4-4925-BEA6-DCC8E82D3D61}" srcOrd="1" destOrd="0" presId="urn:microsoft.com/office/officeart/2005/8/layout/cycle7"/>
    <dgm:cxn modelId="{9CBDF66A-7E74-4BD0-9DF4-DC8E1D3C0423}" type="presOf" srcId="{890873E3-467A-472B-8AFF-12CE5BFEB3CA}" destId="{791E5A6E-70FF-4E91-8AB8-AB2912D50F6A}" srcOrd="1" destOrd="0" presId="urn:microsoft.com/office/officeart/2005/8/layout/cycle7"/>
    <dgm:cxn modelId="{077E0680-5F52-45FF-BD39-B64EFE716AE6}" type="presOf" srcId="{34EEF29C-DB59-45B3-BA3D-70E3F4FBC42C}" destId="{62753D96-8D23-4358-8EA1-E6C9AAA88F78}" srcOrd="0" destOrd="0" presId="urn:microsoft.com/office/officeart/2005/8/layout/cycle7"/>
    <dgm:cxn modelId="{FC84E996-BDD1-48C9-850B-3AFD873FDE0D}" type="presOf" srcId="{439F25E5-8E57-4C8C-9A3A-6131981F79A1}" destId="{6222B787-F14C-4402-9957-44773D7930B5}" srcOrd="0" destOrd="0" presId="urn:microsoft.com/office/officeart/2005/8/layout/cycle7"/>
    <dgm:cxn modelId="{095F5398-B32A-434E-A446-44879392B287}" type="presOf" srcId="{890873E3-467A-472B-8AFF-12CE5BFEB3CA}" destId="{6464D657-3F44-4863-9186-0F658A0F4A58}" srcOrd="0" destOrd="0" presId="urn:microsoft.com/office/officeart/2005/8/layout/cycle7"/>
    <dgm:cxn modelId="{B52535A1-1252-4F48-8E9F-0F781538AC64}" srcId="{253EB24D-76B2-4020-9E2A-B1D9C4ABECA3}" destId="{17CFCF95-67B5-45CF-904C-3C2E254A434C}" srcOrd="2" destOrd="0" parTransId="{D02E43CE-C4B9-47BF-B6A5-08A8C2F2954F}" sibTransId="{890873E3-467A-472B-8AFF-12CE5BFEB3CA}"/>
    <dgm:cxn modelId="{74D38EA2-AFAC-4501-B238-EA81B27F4DF4}" type="presOf" srcId="{B8DA570B-D700-4C9A-90BF-34BAEF0FB8CE}" destId="{113D4EFD-B1EF-4FDF-A736-AE2C6C32C9CE}" srcOrd="0" destOrd="0" presId="urn:microsoft.com/office/officeart/2005/8/layout/cycle7"/>
    <dgm:cxn modelId="{FCB242BB-0B56-4B13-A700-4693D0B6371F}" srcId="{253EB24D-76B2-4020-9E2A-B1D9C4ABECA3}" destId="{DC79DCB2-6C93-47F5-BCA9-1662BF9F0072}" srcOrd="1" destOrd="0" parTransId="{381905A6-20E8-4901-90DC-D385B5366E2F}" sibTransId="{34EEF29C-DB59-45B3-BA3D-70E3F4FBC42C}"/>
    <dgm:cxn modelId="{64BC1AF0-B9DD-4C38-A590-4F482BFFBF3D}" type="presParOf" srcId="{76E36354-D9B5-47C1-A782-3C204AC8B27A}" destId="{113D4EFD-B1EF-4FDF-A736-AE2C6C32C9CE}" srcOrd="0" destOrd="0" presId="urn:microsoft.com/office/officeart/2005/8/layout/cycle7"/>
    <dgm:cxn modelId="{E58FE496-C5EB-415C-8D0D-798163662D61}" type="presParOf" srcId="{76E36354-D9B5-47C1-A782-3C204AC8B27A}" destId="{6222B787-F14C-4402-9957-44773D7930B5}" srcOrd="1" destOrd="0" presId="urn:microsoft.com/office/officeart/2005/8/layout/cycle7"/>
    <dgm:cxn modelId="{107327AE-44BD-47C0-9142-2AAC4A3C9CCC}" type="presParOf" srcId="{6222B787-F14C-4402-9957-44773D7930B5}" destId="{84F4B58D-3ED4-4925-BEA6-DCC8E82D3D61}" srcOrd="0" destOrd="0" presId="urn:microsoft.com/office/officeart/2005/8/layout/cycle7"/>
    <dgm:cxn modelId="{8AF61F19-BC22-4D6D-9DE4-BF8D885862D1}" type="presParOf" srcId="{76E36354-D9B5-47C1-A782-3C204AC8B27A}" destId="{08F6FCEC-5622-4AB7-9A60-CC11F066B520}" srcOrd="2" destOrd="0" presId="urn:microsoft.com/office/officeart/2005/8/layout/cycle7"/>
    <dgm:cxn modelId="{F13C7162-D72F-47DA-9E3D-33A3BA4E7F0C}" type="presParOf" srcId="{76E36354-D9B5-47C1-A782-3C204AC8B27A}" destId="{62753D96-8D23-4358-8EA1-E6C9AAA88F78}" srcOrd="3" destOrd="0" presId="urn:microsoft.com/office/officeart/2005/8/layout/cycle7"/>
    <dgm:cxn modelId="{CFE2989D-0842-465D-80F9-55ECAA7D588A}" type="presParOf" srcId="{62753D96-8D23-4358-8EA1-E6C9AAA88F78}" destId="{8F0F15D0-FE8B-4603-ABFC-86C7B6ACF464}" srcOrd="0" destOrd="0" presId="urn:microsoft.com/office/officeart/2005/8/layout/cycle7"/>
    <dgm:cxn modelId="{4CF096E2-1D6B-4126-9E74-91966A76FC50}" type="presParOf" srcId="{76E36354-D9B5-47C1-A782-3C204AC8B27A}" destId="{46C70852-8226-4C00-ABE5-4506B1C85A9B}" srcOrd="4" destOrd="0" presId="urn:microsoft.com/office/officeart/2005/8/layout/cycle7"/>
    <dgm:cxn modelId="{2E3248D1-E624-4B01-B5B0-9AF9A6AD4F99}" type="presParOf" srcId="{76E36354-D9B5-47C1-A782-3C204AC8B27A}" destId="{6464D657-3F44-4863-9186-0F658A0F4A58}" srcOrd="5" destOrd="0" presId="urn:microsoft.com/office/officeart/2005/8/layout/cycle7"/>
    <dgm:cxn modelId="{4595ED90-CB1E-4C03-9FC4-0A23A6B1665C}" type="presParOf" srcId="{6464D657-3F44-4863-9186-0F658A0F4A58}" destId="{791E5A6E-70FF-4E91-8AB8-AB2912D50F6A}"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3D4EFD-B1EF-4FDF-A736-AE2C6C32C9CE}">
      <dsp:nvSpPr>
        <dsp:cNvPr id="0" name=""/>
        <dsp:cNvSpPr/>
      </dsp:nvSpPr>
      <dsp:spPr>
        <a:xfrm>
          <a:off x="3216245" y="2316"/>
          <a:ext cx="3176364" cy="1588182"/>
        </a:xfrm>
        <a:prstGeom prst="roundRect">
          <a:avLst>
            <a:gd name="adj" fmla="val 10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en-CA" sz="5000" kern="1200" dirty="0"/>
            <a:t>Swimmers</a:t>
          </a:r>
        </a:p>
      </dsp:txBody>
      <dsp:txXfrm>
        <a:off x="3262761" y="48832"/>
        <a:ext cx="3083332" cy="1495150"/>
      </dsp:txXfrm>
    </dsp:sp>
    <dsp:sp modelId="{6222B787-F14C-4402-9957-44773D7930B5}">
      <dsp:nvSpPr>
        <dsp:cNvPr id="0" name=""/>
        <dsp:cNvSpPr/>
      </dsp:nvSpPr>
      <dsp:spPr>
        <a:xfrm rot="3283088">
          <a:off x="5110099" y="2791232"/>
          <a:ext cx="2604900" cy="555863"/>
        </a:xfrm>
        <a:prstGeom prst="leftRightArrow">
          <a:avLst>
            <a:gd name="adj1" fmla="val 60000"/>
            <a:gd name="adj2" fmla="val 50000"/>
          </a:avLst>
        </a:prstGeom>
        <a:solidFill>
          <a:srgbClr val="F6B79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CA" sz="2300" kern="1200"/>
        </a:p>
      </dsp:txBody>
      <dsp:txXfrm>
        <a:off x="5276858" y="2902405"/>
        <a:ext cx="2271382" cy="333517"/>
      </dsp:txXfrm>
    </dsp:sp>
    <dsp:sp modelId="{08F6FCEC-5622-4AB7-9A60-CC11F066B520}">
      <dsp:nvSpPr>
        <dsp:cNvPr id="0" name=""/>
        <dsp:cNvSpPr/>
      </dsp:nvSpPr>
      <dsp:spPr>
        <a:xfrm>
          <a:off x="6432490" y="4547831"/>
          <a:ext cx="3176364" cy="1588182"/>
        </a:xfrm>
        <a:prstGeom prst="roundRect">
          <a:avLst>
            <a:gd name="adj" fmla="val 10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en-CA" sz="5000" kern="1200" dirty="0"/>
            <a:t>Coaches</a:t>
          </a:r>
        </a:p>
      </dsp:txBody>
      <dsp:txXfrm>
        <a:off x="6479006" y="4594347"/>
        <a:ext cx="3083332" cy="1495150"/>
      </dsp:txXfrm>
    </dsp:sp>
    <dsp:sp modelId="{62753D96-8D23-4358-8EA1-E6C9AAA88F78}">
      <dsp:nvSpPr>
        <dsp:cNvPr id="0" name=""/>
        <dsp:cNvSpPr/>
      </dsp:nvSpPr>
      <dsp:spPr>
        <a:xfrm rot="10800004">
          <a:off x="3501977" y="4792502"/>
          <a:ext cx="2604900" cy="372406"/>
        </a:xfrm>
        <a:prstGeom prst="leftRightArrow">
          <a:avLst>
            <a:gd name="adj1" fmla="val 60000"/>
            <a:gd name="adj2" fmla="val 50000"/>
          </a:avLst>
        </a:prstGeom>
        <a:solidFill>
          <a:srgbClr val="97BBE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CA" sz="1600" kern="1200"/>
        </a:p>
      </dsp:txBody>
      <dsp:txXfrm rot="10800000">
        <a:off x="3613699" y="4866983"/>
        <a:ext cx="2381456" cy="223444"/>
      </dsp:txXfrm>
    </dsp:sp>
    <dsp:sp modelId="{46C70852-8226-4C00-ABE5-4506B1C85A9B}">
      <dsp:nvSpPr>
        <dsp:cNvPr id="0" name=""/>
        <dsp:cNvSpPr/>
      </dsp:nvSpPr>
      <dsp:spPr>
        <a:xfrm>
          <a:off x="0" y="4547823"/>
          <a:ext cx="3176364" cy="1588182"/>
        </a:xfrm>
        <a:prstGeom prst="roundRect">
          <a:avLst>
            <a:gd name="adj" fmla="val 10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en-CA" sz="5000" kern="1200" dirty="0"/>
            <a:t>Parents</a:t>
          </a:r>
        </a:p>
      </dsp:txBody>
      <dsp:txXfrm>
        <a:off x="46516" y="4594339"/>
        <a:ext cx="3083332" cy="1495150"/>
      </dsp:txXfrm>
    </dsp:sp>
    <dsp:sp modelId="{6464D657-3F44-4863-9186-0F658A0F4A58}">
      <dsp:nvSpPr>
        <dsp:cNvPr id="0" name=""/>
        <dsp:cNvSpPr/>
      </dsp:nvSpPr>
      <dsp:spPr>
        <a:xfrm rot="18316915">
          <a:off x="1893854" y="2791229"/>
          <a:ext cx="2604900" cy="555863"/>
        </a:xfrm>
        <a:prstGeom prst="leftRightArrow">
          <a:avLst>
            <a:gd name="adj1" fmla="val 60000"/>
            <a:gd name="adj2" fmla="val 50000"/>
          </a:avLst>
        </a:prstGeom>
        <a:solidFill>
          <a:srgbClr val="FFD78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CA" sz="2300" kern="1200"/>
        </a:p>
      </dsp:txBody>
      <dsp:txXfrm>
        <a:off x="2060613" y="2902402"/>
        <a:ext cx="2271382" cy="333517"/>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F9680-8AEE-4D51-9D48-7048D9AB68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KN"/>
          </a:p>
        </p:txBody>
      </p:sp>
      <p:sp>
        <p:nvSpPr>
          <p:cNvPr id="3" name="Subtitle 2">
            <a:extLst>
              <a:ext uri="{FF2B5EF4-FFF2-40B4-BE49-F238E27FC236}">
                <a16:creationId xmlns:a16="http://schemas.microsoft.com/office/drawing/2014/main" id="{3A372438-AA41-4D26-AE8B-5C40211A04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KN"/>
          </a:p>
        </p:txBody>
      </p:sp>
      <p:sp>
        <p:nvSpPr>
          <p:cNvPr id="4" name="Date Placeholder 3">
            <a:extLst>
              <a:ext uri="{FF2B5EF4-FFF2-40B4-BE49-F238E27FC236}">
                <a16:creationId xmlns:a16="http://schemas.microsoft.com/office/drawing/2014/main" id="{6D04463D-D2A2-4C7B-BD8E-31BD7A726F79}"/>
              </a:ext>
            </a:extLst>
          </p:cNvPr>
          <p:cNvSpPr>
            <a:spLocks noGrp="1"/>
          </p:cNvSpPr>
          <p:nvPr>
            <p:ph type="dt" sz="half" idx="10"/>
          </p:nvPr>
        </p:nvSpPr>
        <p:spPr/>
        <p:txBody>
          <a:bodyPr/>
          <a:lstStyle/>
          <a:p>
            <a:fld id="{764EB968-55D0-488C-A386-81A4DF04E8B8}" type="datetimeFigureOut">
              <a:rPr lang="en-KN" smtClean="0"/>
              <a:t>10/27/2023</a:t>
            </a:fld>
            <a:endParaRPr lang="en-KN"/>
          </a:p>
        </p:txBody>
      </p:sp>
      <p:sp>
        <p:nvSpPr>
          <p:cNvPr id="5" name="Footer Placeholder 4">
            <a:extLst>
              <a:ext uri="{FF2B5EF4-FFF2-40B4-BE49-F238E27FC236}">
                <a16:creationId xmlns:a16="http://schemas.microsoft.com/office/drawing/2014/main" id="{B9586A62-FB3E-4AEE-8440-F68EBD781102}"/>
              </a:ext>
            </a:extLst>
          </p:cNvPr>
          <p:cNvSpPr>
            <a:spLocks noGrp="1"/>
          </p:cNvSpPr>
          <p:nvPr>
            <p:ph type="ftr" sz="quarter" idx="11"/>
          </p:nvPr>
        </p:nvSpPr>
        <p:spPr/>
        <p:txBody>
          <a:bodyPr/>
          <a:lstStyle/>
          <a:p>
            <a:endParaRPr lang="en-KN"/>
          </a:p>
        </p:txBody>
      </p:sp>
      <p:sp>
        <p:nvSpPr>
          <p:cNvPr id="6" name="Slide Number Placeholder 5">
            <a:extLst>
              <a:ext uri="{FF2B5EF4-FFF2-40B4-BE49-F238E27FC236}">
                <a16:creationId xmlns:a16="http://schemas.microsoft.com/office/drawing/2014/main" id="{D28C1C6C-7941-4D4A-83EB-3F73A99A3360}"/>
              </a:ext>
            </a:extLst>
          </p:cNvPr>
          <p:cNvSpPr>
            <a:spLocks noGrp="1"/>
          </p:cNvSpPr>
          <p:nvPr>
            <p:ph type="sldNum" sz="quarter" idx="12"/>
          </p:nvPr>
        </p:nvSpPr>
        <p:spPr/>
        <p:txBody>
          <a:bodyPr/>
          <a:lstStyle/>
          <a:p>
            <a:fld id="{9F74BE4F-A6ED-4956-A234-7EB131AF4861}" type="slidenum">
              <a:rPr lang="en-KN" smtClean="0"/>
              <a:t>‹#›</a:t>
            </a:fld>
            <a:endParaRPr lang="en-KN"/>
          </a:p>
        </p:txBody>
      </p:sp>
    </p:spTree>
    <p:extLst>
      <p:ext uri="{BB962C8B-B14F-4D97-AF65-F5344CB8AC3E}">
        <p14:creationId xmlns:p14="http://schemas.microsoft.com/office/powerpoint/2010/main" val="4942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4B484-1153-4861-A78A-DB7D0900048E}"/>
              </a:ext>
            </a:extLst>
          </p:cNvPr>
          <p:cNvSpPr>
            <a:spLocks noGrp="1"/>
          </p:cNvSpPr>
          <p:nvPr>
            <p:ph type="title"/>
          </p:nvPr>
        </p:nvSpPr>
        <p:spPr/>
        <p:txBody>
          <a:bodyPr/>
          <a:lstStyle/>
          <a:p>
            <a:r>
              <a:rPr lang="en-US"/>
              <a:t>Click to edit Master title style</a:t>
            </a:r>
            <a:endParaRPr lang="en-KN"/>
          </a:p>
        </p:txBody>
      </p:sp>
      <p:sp>
        <p:nvSpPr>
          <p:cNvPr id="3" name="Vertical Text Placeholder 2">
            <a:extLst>
              <a:ext uri="{FF2B5EF4-FFF2-40B4-BE49-F238E27FC236}">
                <a16:creationId xmlns:a16="http://schemas.microsoft.com/office/drawing/2014/main" id="{59938AF9-91D3-4349-A7C5-65CD3A09AA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N"/>
          </a:p>
        </p:txBody>
      </p:sp>
      <p:sp>
        <p:nvSpPr>
          <p:cNvPr id="4" name="Date Placeholder 3">
            <a:extLst>
              <a:ext uri="{FF2B5EF4-FFF2-40B4-BE49-F238E27FC236}">
                <a16:creationId xmlns:a16="http://schemas.microsoft.com/office/drawing/2014/main" id="{4604AE04-3DB9-4906-8730-4B9D14B9D33C}"/>
              </a:ext>
            </a:extLst>
          </p:cNvPr>
          <p:cNvSpPr>
            <a:spLocks noGrp="1"/>
          </p:cNvSpPr>
          <p:nvPr>
            <p:ph type="dt" sz="half" idx="10"/>
          </p:nvPr>
        </p:nvSpPr>
        <p:spPr/>
        <p:txBody>
          <a:bodyPr/>
          <a:lstStyle/>
          <a:p>
            <a:fld id="{764EB968-55D0-488C-A386-81A4DF04E8B8}" type="datetimeFigureOut">
              <a:rPr lang="en-KN" smtClean="0"/>
              <a:t>10/27/2023</a:t>
            </a:fld>
            <a:endParaRPr lang="en-KN"/>
          </a:p>
        </p:txBody>
      </p:sp>
      <p:sp>
        <p:nvSpPr>
          <p:cNvPr id="5" name="Footer Placeholder 4">
            <a:extLst>
              <a:ext uri="{FF2B5EF4-FFF2-40B4-BE49-F238E27FC236}">
                <a16:creationId xmlns:a16="http://schemas.microsoft.com/office/drawing/2014/main" id="{39FAF8CF-8904-44E9-A472-FCD762900C34}"/>
              </a:ext>
            </a:extLst>
          </p:cNvPr>
          <p:cNvSpPr>
            <a:spLocks noGrp="1"/>
          </p:cNvSpPr>
          <p:nvPr>
            <p:ph type="ftr" sz="quarter" idx="11"/>
          </p:nvPr>
        </p:nvSpPr>
        <p:spPr/>
        <p:txBody>
          <a:bodyPr/>
          <a:lstStyle/>
          <a:p>
            <a:endParaRPr lang="en-KN"/>
          </a:p>
        </p:txBody>
      </p:sp>
      <p:sp>
        <p:nvSpPr>
          <p:cNvPr id="6" name="Slide Number Placeholder 5">
            <a:extLst>
              <a:ext uri="{FF2B5EF4-FFF2-40B4-BE49-F238E27FC236}">
                <a16:creationId xmlns:a16="http://schemas.microsoft.com/office/drawing/2014/main" id="{D621729C-45F2-4AC4-90F0-130AA7C93473}"/>
              </a:ext>
            </a:extLst>
          </p:cNvPr>
          <p:cNvSpPr>
            <a:spLocks noGrp="1"/>
          </p:cNvSpPr>
          <p:nvPr>
            <p:ph type="sldNum" sz="quarter" idx="12"/>
          </p:nvPr>
        </p:nvSpPr>
        <p:spPr/>
        <p:txBody>
          <a:bodyPr/>
          <a:lstStyle/>
          <a:p>
            <a:fld id="{9F74BE4F-A6ED-4956-A234-7EB131AF4861}" type="slidenum">
              <a:rPr lang="en-KN" smtClean="0"/>
              <a:t>‹#›</a:t>
            </a:fld>
            <a:endParaRPr lang="en-KN"/>
          </a:p>
        </p:txBody>
      </p:sp>
    </p:spTree>
    <p:extLst>
      <p:ext uri="{BB962C8B-B14F-4D97-AF65-F5344CB8AC3E}">
        <p14:creationId xmlns:p14="http://schemas.microsoft.com/office/powerpoint/2010/main" val="2957935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7E7E3E-DF05-49E6-A239-8B0F0CC56EF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KN"/>
          </a:p>
        </p:txBody>
      </p:sp>
      <p:sp>
        <p:nvSpPr>
          <p:cNvPr id="3" name="Vertical Text Placeholder 2">
            <a:extLst>
              <a:ext uri="{FF2B5EF4-FFF2-40B4-BE49-F238E27FC236}">
                <a16:creationId xmlns:a16="http://schemas.microsoft.com/office/drawing/2014/main" id="{D9972EBA-892C-483A-9F16-57606CDA55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N"/>
          </a:p>
        </p:txBody>
      </p:sp>
      <p:sp>
        <p:nvSpPr>
          <p:cNvPr id="4" name="Date Placeholder 3">
            <a:extLst>
              <a:ext uri="{FF2B5EF4-FFF2-40B4-BE49-F238E27FC236}">
                <a16:creationId xmlns:a16="http://schemas.microsoft.com/office/drawing/2014/main" id="{E45693E1-5F49-4828-B645-638A82963EB5}"/>
              </a:ext>
            </a:extLst>
          </p:cNvPr>
          <p:cNvSpPr>
            <a:spLocks noGrp="1"/>
          </p:cNvSpPr>
          <p:nvPr>
            <p:ph type="dt" sz="half" idx="10"/>
          </p:nvPr>
        </p:nvSpPr>
        <p:spPr/>
        <p:txBody>
          <a:bodyPr/>
          <a:lstStyle/>
          <a:p>
            <a:fld id="{764EB968-55D0-488C-A386-81A4DF04E8B8}" type="datetimeFigureOut">
              <a:rPr lang="en-KN" smtClean="0"/>
              <a:t>10/27/2023</a:t>
            </a:fld>
            <a:endParaRPr lang="en-KN"/>
          </a:p>
        </p:txBody>
      </p:sp>
      <p:sp>
        <p:nvSpPr>
          <p:cNvPr id="5" name="Footer Placeholder 4">
            <a:extLst>
              <a:ext uri="{FF2B5EF4-FFF2-40B4-BE49-F238E27FC236}">
                <a16:creationId xmlns:a16="http://schemas.microsoft.com/office/drawing/2014/main" id="{94DA129E-BFE9-45CA-A772-69D32CF1A7ED}"/>
              </a:ext>
            </a:extLst>
          </p:cNvPr>
          <p:cNvSpPr>
            <a:spLocks noGrp="1"/>
          </p:cNvSpPr>
          <p:nvPr>
            <p:ph type="ftr" sz="quarter" idx="11"/>
          </p:nvPr>
        </p:nvSpPr>
        <p:spPr/>
        <p:txBody>
          <a:bodyPr/>
          <a:lstStyle/>
          <a:p>
            <a:endParaRPr lang="en-KN"/>
          </a:p>
        </p:txBody>
      </p:sp>
      <p:sp>
        <p:nvSpPr>
          <p:cNvPr id="6" name="Slide Number Placeholder 5">
            <a:extLst>
              <a:ext uri="{FF2B5EF4-FFF2-40B4-BE49-F238E27FC236}">
                <a16:creationId xmlns:a16="http://schemas.microsoft.com/office/drawing/2014/main" id="{196B1AF7-EE84-496D-A82E-A80BAF596B0B}"/>
              </a:ext>
            </a:extLst>
          </p:cNvPr>
          <p:cNvSpPr>
            <a:spLocks noGrp="1"/>
          </p:cNvSpPr>
          <p:nvPr>
            <p:ph type="sldNum" sz="quarter" idx="12"/>
          </p:nvPr>
        </p:nvSpPr>
        <p:spPr/>
        <p:txBody>
          <a:bodyPr/>
          <a:lstStyle/>
          <a:p>
            <a:fld id="{9F74BE4F-A6ED-4956-A234-7EB131AF4861}" type="slidenum">
              <a:rPr lang="en-KN" smtClean="0"/>
              <a:t>‹#›</a:t>
            </a:fld>
            <a:endParaRPr lang="en-KN"/>
          </a:p>
        </p:txBody>
      </p:sp>
    </p:spTree>
    <p:extLst>
      <p:ext uri="{BB962C8B-B14F-4D97-AF65-F5344CB8AC3E}">
        <p14:creationId xmlns:p14="http://schemas.microsoft.com/office/powerpoint/2010/main" val="397350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E3063-9432-4499-84D8-AE306D84C921}"/>
              </a:ext>
            </a:extLst>
          </p:cNvPr>
          <p:cNvSpPr>
            <a:spLocks noGrp="1"/>
          </p:cNvSpPr>
          <p:nvPr>
            <p:ph type="title"/>
          </p:nvPr>
        </p:nvSpPr>
        <p:spPr/>
        <p:txBody>
          <a:bodyPr/>
          <a:lstStyle/>
          <a:p>
            <a:r>
              <a:rPr lang="en-US"/>
              <a:t>Click to edit Master title style</a:t>
            </a:r>
            <a:endParaRPr lang="en-KN"/>
          </a:p>
        </p:txBody>
      </p:sp>
      <p:sp>
        <p:nvSpPr>
          <p:cNvPr id="3" name="Content Placeholder 2">
            <a:extLst>
              <a:ext uri="{FF2B5EF4-FFF2-40B4-BE49-F238E27FC236}">
                <a16:creationId xmlns:a16="http://schemas.microsoft.com/office/drawing/2014/main" id="{E9CC957D-E309-445D-BF69-135708E384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N"/>
          </a:p>
        </p:txBody>
      </p:sp>
      <p:sp>
        <p:nvSpPr>
          <p:cNvPr id="4" name="Date Placeholder 3">
            <a:extLst>
              <a:ext uri="{FF2B5EF4-FFF2-40B4-BE49-F238E27FC236}">
                <a16:creationId xmlns:a16="http://schemas.microsoft.com/office/drawing/2014/main" id="{AB56E781-135E-49E4-9203-FA510EE52209}"/>
              </a:ext>
            </a:extLst>
          </p:cNvPr>
          <p:cNvSpPr>
            <a:spLocks noGrp="1"/>
          </p:cNvSpPr>
          <p:nvPr>
            <p:ph type="dt" sz="half" idx="10"/>
          </p:nvPr>
        </p:nvSpPr>
        <p:spPr/>
        <p:txBody>
          <a:bodyPr/>
          <a:lstStyle/>
          <a:p>
            <a:fld id="{764EB968-55D0-488C-A386-81A4DF04E8B8}" type="datetimeFigureOut">
              <a:rPr lang="en-KN" smtClean="0"/>
              <a:t>10/27/2023</a:t>
            </a:fld>
            <a:endParaRPr lang="en-KN"/>
          </a:p>
        </p:txBody>
      </p:sp>
      <p:sp>
        <p:nvSpPr>
          <p:cNvPr id="5" name="Footer Placeholder 4">
            <a:extLst>
              <a:ext uri="{FF2B5EF4-FFF2-40B4-BE49-F238E27FC236}">
                <a16:creationId xmlns:a16="http://schemas.microsoft.com/office/drawing/2014/main" id="{488BD9BE-8D50-45B1-9A73-4A38CFF39D6C}"/>
              </a:ext>
            </a:extLst>
          </p:cNvPr>
          <p:cNvSpPr>
            <a:spLocks noGrp="1"/>
          </p:cNvSpPr>
          <p:nvPr>
            <p:ph type="ftr" sz="quarter" idx="11"/>
          </p:nvPr>
        </p:nvSpPr>
        <p:spPr/>
        <p:txBody>
          <a:bodyPr/>
          <a:lstStyle/>
          <a:p>
            <a:endParaRPr lang="en-KN"/>
          </a:p>
        </p:txBody>
      </p:sp>
      <p:sp>
        <p:nvSpPr>
          <p:cNvPr id="6" name="Slide Number Placeholder 5">
            <a:extLst>
              <a:ext uri="{FF2B5EF4-FFF2-40B4-BE49-F238E27FC236}">
                <a16:creationId xmlns:a16="http://schemas.microsoft.com/office/drawing/2014/main" id="{3A4D9200-5D3D-4E4C-94A8-AAA811EEE4F8}"/>
              </a:ext>
            </a:extLst>
          </p:cNvPr>
          <p:cNvSpPr>
            <a:spLocks noGrp="1"/>
          </p:cNvSpPr>
          <p:nvPr>
            <p:ph type="sldNum" sz="quarter" idx="12"/>
          </p:nvPr>
        </p:nvSpPr>
        <p:spPr/>
        <p:txBody>
          <a:bodyPr/>
          <a:lstStyle/>
          <a:p>
            <a:fld id="{9F74BE4F-A6ED-4956-A234-7EB131AF4861}" type="slidenum">
              <a:rPr lang="en-KN" smtClean="0"/>
              <a:t>‹#›</a:t>
            </a:fld>
            <a:endParaRPr lang="en-KN"/>
          </a:p>
        </p:txBody>
      </p:sp>
    </p:spTree>
    <p:extLst>
      <p:ext uri="{BB962C8B-B14F-4D97-AF65-F5344CB8AC3E}">
        <p14:creationId xmlns:p14="http://schemas.microsoft.com/office/powerpoint/2010/main" val="96051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A6257-8F14-482F-9C9D-F4822E55AD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KN"/>
          </a:p>
        </p:txBody>
      </p:sp>
      <p:sp>
        <p:nvSpPr>
          <p:cNvPr id="3" name="Text Placeholder 2">
            <a:extLst>
              <a:ext uri="{FF2B5EF4-FFF2-40B4-BE49-F238E27FC236}">
                <a16:creationId xmlns:a16="http://schemas.microsoft.com/office/drawing/2014/main" id="{65B01D6B-3157-41D7-B8CF-793DCFFAB5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739EC0-8C53-4627-A350-235ACB575595}"/>
              </a:ext>
            </a:extLst>
          </p:cNvPr>
          <p:cNvSpPr>
            <a:spLocks noGrp="1"/>
          </p:cNvSpPr>
          <p:nvPr>
            <p:ph type="dt" sz="half" idx="10"/>
          </p:nvPr>
        </p:nvSpPr>
        <p:spPr/>
        <p:txBody>
          <a:bodyPr/>
          <a:lstStyle/>
          <a:p>
            <a:fld id="{764EB968-55D0-488C-A386-81A4DF04E8B8}" type="datetimeFigureOut">
              <a:rPr lang="en-KN" smtClean="0"/>
              <a:t>10/27/2023</a:t>
            </a:fld>
            <a:endParaRPr lang="en-KN"/>
          </a:p>
        </p:txBody>
      </p:sp>
      <p:sp>
        <p:nvSpPr>
          <p:cNvPr id="5" name="Footer Placeholder 4">
            <a:extLst>
              <a:ext uri="{FF2B5EF4-FFF2-40B4-BE49-F238E27FC236}">
                <a16:creationId xmlns:a16="http://schemas.microsoft.com/office/drawing/2014/main" id="{CB749E21-36C3-4012-856C-C3B2E0EDB9E5}"/>
              </a:ext>
            </a:extLst>
          </p:cNvPr>
          <p:cNvSpPr>
            <a:spLocks noGrp="1"/>
          </p:cNvSpPr>
          <p:nvPr>
            <p:ph type="ftr" sz="quarter" idx="11"/>
          </p:nvPr>
        </p:nvSpPr>
        <p:spPr/>
        <p:txBody>
          <a:bodyPr/>
          <a:lstStyle/>
          <a:p>
            <a:endParaRPr lang="en-KN"/>
          </a:p>
        </p:txBody>
      </p:sp>
      <p:sp>
        <p:nvSpPr>
          <p:cNvPr id="6" name="Slide Number Placeholder 5">
            <a:extLst>
              <a:ext uri="{FF2B5EF4-FFF2-40B4-BE49-F238E27FC236}">
                <a16:creationId xmlns:a16="http://schemas.microsoft.com/office/drawing/2014/main" id="{354B7281-AC54-4ED3-BD48-D738CD063D7A}"/>
              </a:ext>
            </a:extLst>
          </p:cNvPr>
          <p:cNvSpPr>
            <a:spLocks noGrp="1"/>
          </p:cNvSpPr>
          <p:nvPr>
            <p:ph type="sldNum" sz="quarter" idx="12"/>
          </p:nvPr>
        </p:nvSpPr>
        <p:spPr/>
        <p:txBody>
          <a:bodyPr/>
          <a:lstStyle/>
          <a:p>
            <a:fld id="{9F74BE4F-A6ED-4956-A234-7EB131AF4861}" type="slidenum">
              <a:rPr lang="en-KN" smtClean="0"/>
              <a:t>‹#›</a:t>
            </a:fld>
            <a:endParaRPr lang="en-KN"/>
          </a:p>
        </p:txBody>
      </p:sp>
    </p:spTree>
    <p:extLst>
      <p:ext uri="{BB962C8B-B14F-4D97-AF65-F5344CB8AC3E}">
        <p14:creationId xmlns:p14="http://schemas.microsoft.com/office/powerpoint/2010/main" val="1819247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3D952-5BD1-495C-BEEC-27AEDF309D4E}"/>
              </a:ext>
            </a:extLst>
          </p:cNvPr>
          <p:cNvSpPr>
            <a:spLocks noGrp="1"/>
          </p:cNvSpPr>
          <p:nvPr>
            <p:ph type="title"/>
          </p:nvPr>
        </p:nvSpPr>
        <p:spPr/>
        <p:txBody>
          <a:bodyPr/>
          <a:lstStyle/>
          <a:p>
            <a:r>
              <a:rPr lang="en-US"/>
              <a:t>Click to edit Master title style</a:t>
            </a:r>
            <a:endParaRPr lang="en-KN"/>
          </a:p>
        </p:txBody>
      </p:sp>
      <p:sp>
        <p:nvSpPr>
          <p:cNvPr id="3" name="Content Placeholder 2">
            <a:extLst>
              <a:ext uri="{FF2B5EF4-FFF2-40B4-BE49-F238E27FC236}">
                <a16:creationId xmlns:a16="http://schemas.microsoft.com/office/drawing/2014/main" id="{6F224CDB-6178-43B2-A987-C251B69D88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N"/>
          </a:p>
        </p:txBody>
      </p:sp>
      <p:sp>
        <p:nvSpPr>
          <p:cNvPr id="4" name="Content Placeholder 3">
            <a:extLst>
              <a:ext uri="{FF2B5EF4-FFF2-40B4-BE49-F238E27FC236}">
                <a16:creationId xmlns:a16="http://schemas.microsoft.com/office/drawing/2014/main" id="{B7711C18-AC4E-49E9-8F45-9A0F8838E1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N"/>
          </a:p>
        </p:txBody>
      </p:sp>
      <p:sp>
        <p:nvSpPr>
          <p:cNvPr id="5" name="Date Placeholder 4">
            <a:extLst>
              <a:ext uri="{FF2B5EF4-FFF2-40B4-BE49-F238E27FC236}">
                <a16:creationId xmlns:a16="http://schemas.microsoft.com/office/drawing/2014/main" id="{0841A583-8A6C-45C0-9DEC-7667176877BE}"/>
              </a:ext>
            </a:extLst>
          </p:cNvPr>
          <p:cNvSpPr>
            <a:spLocks noGrp="1"/>
          </p:cNvSpPr>
          <p:nvPr>
            <p:ph type="dt" sz="half" idx="10"/>
          </p:nvPr>
        </p:nvSpPr>
        <p:spPr/>
        <p:txBody>
          <a:bodyPr/>
          <a:lstStyle/>
          <a:p>
            <a:fld id="{764EB968-55D0-488C-A386-81A4DF04E8B8}" type="datetimeFigureOut">
              <a:rPr lang="en-KN" smtClean="0"/>
              <a:t>10/27/2023</a:t>
            </a:fld>
            <a:endParaRPr lang="en-KN"/>
          </a:p>
        </p:txBody>
      </p:sp>
      <p:sp>
        <p:nvSpPr>
          <p:cNvPr id="6" name="Footer Placeholder 5">
            <a:extLst>
              <a:ext uri="{FF2B5EF4-FFF2-40B4-BE49-F238E27FC236}">
                <a16:creationId xmlns:a16="http://schemas.microsoft.com/office/drawing/2014/main" id="{F30B72F0-8E54-4463-BCC7-3CE60F778153}"/>
              </a:ext>
            </a:extLst>
          </p:cNvPr>
          <p:cNvSpPr>
            <a:spLocks noGrp="1"/>
          </p:cNvSpPr>
          <p:nvPr>
            <p:ph type="ftr" sz="quarter" idx="11"/>
          </p:nvPr>
        </p:nvSpPr>
        <p:spPr/>
        <p:txBody>
          <a:bodyPr/>
          <a:lstStyle/>
          <a:p>
            <a:endParaRPr lang="en-KN"/>
          </a:p>
        </p:txBody>
      </p:sp>
      <p:sp>
        <p:nvSpPr>
          <p:cNvPr id="7" name="Slide Number Placeholder 6">
            <a:extLst>
              <a:ext uri="{FF2B5EF4-FFF2-40B4-BE49-F238E27FC236}">
                <a16:creationId xmlns:a16="http://schemas.microsoft.com/office/drawing/2014/main" id="{5CE741F8-C8DF-49E8-9298-B531C1D5AB11}"/>
              </a:ext>
            </a:extLst>
          </p:cNvPr>
          <p:cNvSpPr>
            <a:spLocks noGrp="1"/>
          </p:cNvSpPr>
          <p:nvPr>
            <p:ph type="sldNum" sz="quarter" idx="12"/>
          </p:nvPr>
        </p:nvSpPr>
        <p:spPr/>
        <p:txBody>
          <a:bodyPr/>
          <a:lstStyle/>
          <a:p>
            <a:fld id="{9F74BE4F-A6ED-4956-A234-7EB131AF4861}" type="slidenum">
              <a:rPr lang="en-KN" smtClean="0"/>
              <a:t>‹#›</a:t>
            </a:fld>
            <a:endParaRPr lang="en-KN"/>
          </a:p>
        </p:txBody>
      </p:sp>
    </p:spTree>
    <p:extLst>
      <p:ext uri="{BB962C8B-B14F-4D97-AF65-F5344CB8AC3E}">
        <p14:creationId xmlns:p14="http://schemas.microsoft.com/office/powerpoint/2010/main" val="3326744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B62BC-F021-4B5F-A3C9-D0D40DDE5E38}"/>
              </a:ext>
            </a:extLst>
          </p:cNvPr>
          <p:cNvSpPr>
            <a:spLocks noGrp="1"/>
          </p:cNvSpPr>
          <p:nvPr>
            <p:ph type="title"/>
          </p:nvPr>
        </p:nvSpPr>
        <p:spPr>
          <a:xfrm>
            <a:off x="839788" y="365125"/>
            <a:ext cx="10515600" cy="1325563"/>
          </a:xfrm>
        </p:spPr>
        <p:txBody>
          <a:bodyPr/>
          <a:lstStyle/>
          <a:p>
            <a:r>
              <a:rPr lang="en-US"/>
              <a:t>Click to edit Master title style</a:t>
            </a:r>
            <a:endParaRPr lang="en-KN"/>
          </a:p>
        </p:txBody>
      </p:sp>
      <p:sp>
        <p:nvSpPr>
          <p:cNvPr id="3" name="Text Placeholder 2">
            <a:extLst>
              <a:ext uri="{FF2B5EF4-FFF2-40B4-BE49-F238E27FC236}">
                <a16:creationId xmlns:a16="http://schemas.microsoft.com/office/drawing/2014/main" id="{4F469418-1BCD-4612-9E9D-73B78D700D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AF34A0-622C-46DE-95D6-C6FAF8613D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N"/>
          </a:p>
        </p:txBody>
      </p:sp>
      <p:sp>
        <p:nvSpPr>
          <p:cNvPr id="5" name="Text Placeholder 4">
            <a:extLst>
              <a:ext uri="{FF2B5EF4-FFF2-40B4-BE49-F238E27FC236}">
                <a16:creationId xmlns:a16="http://schemas.microsoft.com/office/drawing/2014/main" id="{F7570DA2-8A94-493A-AC75-0B1C2EB94A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3B75D-0B3E-4951-A795-0EA40107C7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N"/>
          </a:p>
        </p:txBody>
      </p:sp>
      <p:sp>
        <p:nvSpPr>
          <p:cNvPr id="7" name="Date Placeholder 6">
            <a:extLst>
              <a:ext uri="{FF2B5EF4-FFF2-40B4-BE49-F238E27FC236}">
                <a16:creationId xmlns:a16="http://schemas.microsoft.com/office/drawing/2014/main" id="{688F783F-BEEA-478F-BEE3-5A7D5CE7C2F7}"/>
              </a:ext>
            </a:extLst>
          </p:cNvPr>
          <p:cNvSpPr>
            <a:spLocks noGrp="1"/>
          </p:cNvSpPr>
          <p:nvPr>
            <p:ph type="dt" sz="half" idx="10"/>
          </p:nvPr>
        </p:nvSpPr>
        <p:spPr/>
        <p:txBody>
          <a:bodyPr/>
          <a:lstStyle/>
          <a:p>
            <a:fld id="{764EB968-55D0-488C-A386-81A4DF04E8B8}" type="datetimeFigureOut">
              <a:rPr lang="en-KN" smtClean="0"/>
              <a:t>10/27/2023</a:t>
            </a:fld>
            <a:endParaRPr lang="en-KN"/>
          </a:p>
        </p:txBody>
      </p:sp>
      <p:sp>
        <p:nvSpPr>
          <p:cNvPr id="8" name="Footer Placeholder 7">
            <a:extLst>
              <a:ext uri="{FF2B5EF4-FFF2-40B4-BE49-F238E27FC236}">
                <a16:creationId xmlns:a16="http://schemas.microsoft.com/office/drawing/2014/main" id="{356F4288-7694-4679-BB41-C1ACC714006E}"/>
              </a:ext>
            </a:extLst>
          </p:cNvPr>
          <p:cNvSpPr>
            <a:spLocks noGrp="1"/>
          </p:cNvSpPr>
          <p:nvPr>
            <p:ph type="ftr" sz="quarter" idx="11"/>
          </p:nvPr>
        </p:nvSpPr>
        <p:spPr/>
        <p:txBody>
          <a:bodyPr/>
          <a:lstStyle/>
          <a:p>
            <a:endParaRPr lang="en-KN"/>
          </a:p>
        </p:txBody>
      </p:sp>
      <p:sp>
        <p:nvSpPr>
          <p:cNvPr id="9" name="Slide Number Placeholder 8">
            <a:extLst>
              <a:ext uri="{FF2B5EF4-FFF2-40B4-BE49-F238E27FC236}">
                <a16:creationId xmlns:a16="http://schemas.microsoft.com/office/drawing/2014/main" id="{EC8F2F58-C391-417B-98AD-95856BB32C42}"/>
              </a:ext>
            </a:extLst>
          </p:cNvPr>
          <p:cNvSpPr>
            <a:spLocks noGrp="1"/>
          </p:cNvSpPr>
          <p:nvPr>
            <p:ph type="sldNum" sz="quarter" idx="12"/>
          </p:nvPr>
        </p:nvSpPr>
        <p:spPr/>
        <p:txBody>
          <a:bodyPr/>
          <a:lstStyle/>
          <a:p>
            <a:fld id="{9F74BE4F-A6ED-4956-A234-7EB131AF4861}" type="slidenum">
              <a:rPr lang="en-KN" smtClean="0"/>
              <a:t>‹#›</a:t>
            </a:fld>
            <a:endParaRPr lang="en-KN"/>
          </a:p>
        </p:txBody>
      </p:sp>
    </p:spTree>
    <p:extLst>
      <p:ext uri="{BB962C8B-B14F-4D97-AF65-F5344CB8AC3E}">
        <p14:creationId xmlns:p14="http://schemas.microsoft.com/office/powerpoint/2010/main" val="1357056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65F7B-6A51-4695-B3AA-6553AA6EF212}"/>
              </a:ext>
            </a:extLst>
          </p:cNvPr>
          <p:cNvSpPr>
            <a:spLocks noGrp="1"/>
          </p:cNvSpPr>
          <p:nvPr>
            <p:ph type="title"/>
          </p:nvPr>
        </p:nvSpPr>
        <p:spPr/>
        <p:txBody>
          <a:bodyPr/>
          <a:lstStyle/>
          <a:p>
            <a:r>
              <a:rPr lang="en-US"/>
              <a:t>Click to edit Master title style</a:t>
            </a:r>
            <a:endParaRPr lang="en-KN"/>
          </a:p>
        </p:txBody>
      </p:sp>
      <p:sp>
        <p:nvSpPr>
          <p:cNvPr id="3" name="Date Placeholder 2">
            <a:extLst>
              <a:ext uri="{FF2B5EF4-FFF2-40B4-BE49-F238E27FC236}">
                <a16:creationId xmlns:a16="http://schemas.microsoft.com/office/drawing/2014/main" id="{53095264-7D1A-4D36-83F1-D3F7926ED7ED}"/>
              </a:ext>
            </a:extLst>
          </p:cNvPr>
          <p:cNvSpPr>
            <a:spLocks noGrp="1"/>
          </p:cNvSpPr>
          <p:nvPr>
            <p:ph type="dt" sz="half" idx="10"/>
          </p:nvPr>
        </p:nvSpPr>
        <p:spPr/>
        <p:txBody>
          <a:bodyPr/>
          <a:lstStyle/>
          <a:p>
            <a:fld id="{764EB968-55D0-488C-A386-81A4DF04E8B8}" type="datetimeFigureOut">
              <a:rPr lang="en-KN" smtClean="0"/>
              <a:t>10/27/2023</a:t>
            </a:fld>
            <a:endParaRPr lang="en-KN"/>
          </a:p>
        </p:txBody>
      </p:sp>
      <p:sp>
        <p:nvSpPr>
          <p:cNvPr id="4" name="Footer Placeholder 3">
            <a:extLst>
              <a:ext uri="{FF2B5EF4-FFF2-40B4-BE49-F238E27FC236}">
                <a16:creationId xmlns:a16="http://schemas.microsoft.com/office/drawing/2014/main" id="{9FA4E803-0C6D-4395-9D51-0251BEC2F166}"/>
              </a:ext>
            </a:extLst>
          </p:cNvPr>
          <p:cNvSpPr>
            <a:spLocks noGrp="1"/>
          </p:cNvSpPr>
          <p:nvPr>
            <p:ph type="ftr" sz="quarter" idx="11"/>
          </p:nvPr>
        </p:nvSpPr>
        <p:spPr/>
        <p:txBody>
          <a:bodyPr/>
          <a:lstStyle/>
          <a:p>
            <a:endParaRPr lang="en-KN"/>
          </a:p>
        </p:txBody>
      </p:sp>
      <p:sp>
        <p:nvSpPr>
          <p:cNvPr id="5" name="Slide Number Placeholder 4">
            <a:extLst>
              <a:ext uri="{FF2B5EF4-FFF2-40B4-BE49-F238E27FC236}">
                <a16:creationId xmlns:a16="http://schemas.microsoft.com/office/drawing/2014/main" id="{5433EDCC-5644-4477-804B-6BE1A3150DC2}"/>
              </a:ext>
            </a:extLst>
          </p:cNvPr>
          <p:cNvSpPr>
            <a:spLocks noGrp="1"/>
          </p:cNvSpPr>
          <p:nvPr>
            <p:ph type="sldNum" sz="quarter" idx="12"/>
          </p:nvPr>
        </p:nvSpPr>
        <p:spPr/>
        <p:txBody>
          <a:bodyPr/>
          <a:lstStyle/>
          <a:p>
            <a:fld id="{9F74BE4F-A6ED-4956-A234-7EB131AF4861}" type="slidenum">
              <a:rPr lang="en-KN" smtClean="0"/>
              <a:t>‹#›</a:t>
            </a:fld>
            <a:endParaRPr lang="en-KN"/>
          </a:p>
        </p:txBody>
      </p:sp>
    </p:spTree>
    <p:extLst>
      <p:ext uri="{BB962C8B-B14F-4D97-AF65-F5344CB8AC3E}">
        <p14:creationId xmlns:p14="http://schemas.microsoft.com/office/powerpoint/2010/main" val="3201632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E22CC8-CE0D-4F99-A88C-0FDE879DD385}"/>
              </a:ext>
            </a:extLst>
          </p:cNvPr>
          <p:cNvSpPr>
            <a:spLocks noGrp="1"/>
          </p:cNvSpPr>
          <p:nvPr>
            <p:ph type="dt" sz="half" idx="10"/>
          </p:nvPr>
        </p:nvSpPr>
        <p:spPr/>
        <p:txBody>
          <a:bodyPr/>
          <a:lstStyle/>
          <a:p>
            <a:fld id="{764EB968-55D0-488C-A386-81A4DF04E8B8}" type="datetimeFigureOut">
              <a:rPr lang="en-KN" smtClean="0"/>
              <a:t>10/27/2023</a:t>
            </a:fld>
            <a:endParaRPr lang="en-KN"/>
          </a:p>
        </p:txBody>
      </p:sp>
      <p:sp>
        <p:nvSpPr>
          <p:cNvPr id="3" name="Footer Placeholder 2">
            <a:extLst>
              <a:ext uri="{FF2B5EF4-FFF2-40B4-BE49-F238E27FC236}">
                <a16:creationId xmlns:a16="http://schemas.microsoft.com/office/drawing/2014/main" id="{AF05D8FA-878E-4FF8-8C5E-DF5D8268F99D}"/>
              </a:ext>
            </a:extLst>
          </p:cNvPr>
          <p:cNvSpPr>
            <a:spLocks noGrp="1"/>
          </p:cNvSpPr>
          <p:nvPr>
            <p:ph type="ftr" sz="quarter" idx="11"/>
          </p:nvPr>
        </p:nvSpPr>
        <p:spPr/>
        <p:txBody>
          <a:bodyPr/>
          <a:lstStyle/>
          <a:p>
            <a:endParaRPr lang="en-KN"/>
          </a:p>
        </p:txBody>
      </p:sp>
      <p:sp>
        <p:nvSpPr>
          <p:cNvPr id="4" name="Slide Number Placeholder 3">
            <a:extLst>
              <a:ext uri="{FF2B5EF4-FFF2-40B4-BE49-F238E27FC236}">
                <a16:creationId xmlns:a16="http://schemas.microsoft.com/office/drawing/2014/main" id="{72625B4D-B7D6-41F9-B5B2-68C0D76FED90}"/>
              </a:ext>
            </a:extLst>
          </p:cNvPr>
          <p:cNvSpPr>
            <a:spLocks noGrp="1"/>
          </p:cNvSpPr>
          <p:nvPr>
            <p:ph type="sldNum" sz="quarter" idx="12"/>
          </p:nvPr>
        </p:nvSpPr>
        <p:spPr/>
        <p:txBody>
          <a:bodyPr/>
          <a:lstStyle/>
          <a:p>
            <a:fld id="{9F74BE4F-A6ED-4956-A234-7EB131AF4861}" type="slidenum">
              <a:rPr lang="en-KN" smtClean="0"/>
              <a:t>‹#›</a:t>
            </a:fld>
            <a:endParaRPr lang="en-KN"/>
          </a:p>
        </p:txBody>
      </p:sp>
    </p:spTree>
    <p:extLst>
      <p:ext uri="{BB962C8B-B14F-4D97-AF65-F5344CB8AC3E}">
        <p14:creationId xmlns:p14="http://schemas.microsoft.com/office/powerpoint/2010/main" val="3206210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B1C72-D6E4-4E5D-843D-66928B450C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N"/>
          </a:p>
        </p:txBody>
      </p:sp>
      <p:sp>
        <p:nvSpPr>
          <p:cNvPr id="3" name="Content Placeholder 2">
            <a:extLst>
              <a:ext uri="{FF2B5EF4-FFF2-40B4-BE49-F238E27FC236}">
                <a16:creationId xmlns:a16="http://schemas.microsoft.com/office/drawing/2014/main" id="{9799843B-F7E1-4A3F-9E08-56ACE41919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N"/>
          </a:p>
        </p:txBody>
      </p:sp>
      <p:sp>
        <p:nvSpPr>
          <p:cNvPr id="4" name="Text Placeholder 3">
            <a:extLst>
              <a:ext uri="{FF2B5EF4-FFF2-40B4-BE49-F238E27FC236}">
                <a16:creationId xmlns:a16="http://schemas.microsoft.com/office/drawing/2014/main" id="{57E8FDCB-EA38-4A7D-9787-4F23ABE826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BBB448-94BF-478F-A204-CA17A8955792}"/>
              </a:ext>
            </a:extLst>
          </p:cNvPr>
          <p:cNvSpPr>
            <a:spLocks noGrp="1"/>
          </p:cNvSpPr>
          <p:nvPr>
            <p:ph type="dt" sz="half" idx="10"/>
          </p:nvPr>
        </p:nvSpPr>
        <p:spPr/>
        <p:txBody>
          <a:bodyPr/>
          <a:lstStyle/>
          <a:p>
            <a:fld id="{764EB968-55D0-488C-A386-81A4DF04E8B8}" type="datetimeFigureOut">
              <a:rPr lang="en-KN" smtClean="0"/>
              <a:t>10/27/2023</a:t>
            </a:fld>
            <a:endParaRPr lang="en-KN"/>
          </a:p>
        </p:txBody>
      </p:sp>
      <p:sp>
        <p:nvSpPr>
          <p:cNvPr id="6" name="Footer Placeholder 5">
            <a:extLst>
              <a:ext uri="{FF2B5EF4-FFF2-40B4-BE49-F238E27FC236}">
                <a16:creationId xmlns:a16="http://schemas.microsoft.com/office/drawing/2014/main" id="{EEF43F16-950F-4E60-933B-407027B2D410}"/>
              </a:ext>
            </a:extLst>
          </p:cNvPr>
          <p:cNvSpPr>
            <a:spLocks noGrp="1"/>
          </p:cNvSpPr>
          <p:nvPr>
            <p:ph type="ftr" sz="quarter" idx="11"/>
          </p:nvPr>
        </p:nvSpPr>
        <p:spPr/>
        <p:txBody>
          <a:bodyPr/>
          <a:lstStyle/>
          <a:p>
            <a:endParaRPr lang="en-KN"/>
          </a:p>
        </p:txBody>
      </p:sp>
      <p:sp>
        <p:nvSpPr>
          <p:cNvPr id="7" name="Slide Number Placeholder 6">
            <a:extLst>
              <a:ext uri="{FF2B5EF4-FFF2-40B4-BE49-F238E27FC236}">
                <a16:creationId xmlns:a16="http://schemas.microsoft.com/office/drawing/2014/main" id="{37EDFD26-9CBB-424E-A517-2FF87A247698}"/>
              </a:ext>
            </a:extLst>
          </p:cNvPr>
          <p:cNvSpPr>
            <a:spLocks noGrp="1"/>
          </p:cNvSpPr>
          <p:nvPr>
            <p:ph type="sldNum" sz="quarter" idx="12"/>
          </p:nvPr>
        </p:nvSpPr>
        <p:spPr/>
        <p:txBody>
          <a:bodyPr/>
          <a:lstStyle/>
          <a:p>
            <a:fld id="{9F74BE4F-A6ED-4956-A234-7EB131AF4861}" type="slidenum">
              <a:rPr lang="en-KN" smtClean="0"/>
              <a:t>‹#›</a:t>
            </a:fld>
            <a:endParaRPr lang="en-KN"/>
          </a:p>
        </p:txBody>
      </p:sp>
    </p:spTree>
    <p:extLst>
      <p:ext uri="{BB962C8B-B14F-4D97-AF65-F5344CB8AC3E}">
        <p14:creationId xmlns:p14="http://schemas.microsoft.com/office/powerpoint/2010/main" val="4110887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A247B-2887-4D54-BF0E-F35FB3257F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N"/>
          </a:p>
        </p:txBody>
      </p:sp>
      <p:sp>
        <p:nvSpPr>
          <p:cNvPr id="3" name="Picture Placeholder 2">
            <a:extLst>
              <a:ext uri="{FF2B5EF4-FFF2-40B4-BE49-F238E27FC236}">
                <a16:creationId xmlns:a16="http://schemas.microsoft.com/office/drawing/2014/main" id="{5FD462B6-92D4-445E-9BAE-DE516865D7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N"/>
          </a:p>
        </p:txBody>
      </p:sp>
      <p:sp>
        <p:nvSpPr>
          <p:cNvPr id="4" name="Text Placeholder 3">
            <a:extLst>
              <a:ext uri="{FF2B5EF4-FFF2-40B4-BE49-F238E27FC236}">
                <a16:creationId xmlns:a16="http://schemas.microsoft.com/office/drawing/2014/main" id="{79A71207-119F-4EB8-8F88-923AE65DAE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D0EEDC-2E04-4FEF-9EF9-C6FFBECC4661}"/>
              </a:ext>
            </a:extLst>
          </p:cNvPr>
          <p:cNvSpPr>
            <a:spLocks noGrp="1"/>
          </p:cNvSpPr>
          <p:nvPr>
            <p:ph type="dt" sz="half" idx="10"/>
          </p:nvPr>
        </p:nvSpPr>
        <p:spPr/>
        <p:txBody>
          <a:bodyPr/>
          <a:lstStyle/>
          <a:p>
            <a:fld id="{764EB968-55D0-488C-A386-81A4DF04E8B8}" type="datetimeFigureOut">
              <a:rPr lang="en-KN" smtClean="0"/>
              <a:t>10/27/2023</a:t>
            </a:fld>
            <a:endParaRPr lang="en-KN"/>
          </a:p>
        </p:txBody>
      </p:sp>
      <p:sp>
        <p:nvSpPr>
          <p:cNvPr id="6" name="Footer Placeholder 5">
            <a:extLst>
              <a:ext uri="{FF2B5EF4-FFF2-40B4-BE49-F238E27FC236}">
                <a16:creationId xmlns:a16="http://schemas.microsoft.com/office/drawing/2014/main" id="{820825F3-7FFF-43EF-9650-69994014DB4F}"/>
              </a:ext>
            </a:extLst>
          </p:cNvPr>
          <p:cNvSpPr>
            <a:spLocks noGrp="1"/>
          </p:cNvSpPr>
          <p:nvPr>
            <p:ph type="ftr" sz="quarter" idx="11"/>
          </p:nvPr>
        </p:nvSpPr>
        <p:spPr/>
        <p:txBody>
          <a:bodyPr/>
          <a:lstStyle/>
          <a:p>
            <a:endParaRPr lang="en-KN"/>
          </a:p>
        </p:txBody>
      </p:sp>
      <p:sp>
        <p:nvSpPr>
          <p:cNvPr id="7" name="Slide Number Placeholder 6">
            <a:extLst>
              <a:ext uri="{FF2B5EF4-FFF2-40B4-BE49-F238E27FC236}">
                <a16:creationId xmlns:a16="http://schemas.microsoft.com/office/drawing/2014/main" id="{1718F464-4EFE-4B78-8EA7-8792E99348AB}"/>
              </a:ext>
            </a:extLst>
          </p:cNvPr>
          <p:cNvSpPr>
            <a:spLocks noGrp="1"/>
          </p:cNvSpPr>
          <p:nvPr>
            <p:ph type="sldNum" sz="quarter" idx="12"/>
          </p:nvPr>
        </p:nvSpPr>
        <p:spPr/>
        <p:txBody>
          <a:bodyPr/>
          <a:lstStyle/>
          <a:p>
            <a:fld id="{9F74BE4F-A6ED-4956-A234-7EB131AF4861}" type="slidenum">
              <a:rPr lang="en-KN" smtClean="0"/>
              <a:t>‹#›</a:t>
            </a:fld>
            <a:endParaRPr lang="en-KN"/>
          </a:p>
        </p:txBody>
      </p:sp>
    </p:spTree>
    <p:extLst>
      <p:ext uri="{BB962C8B-B14F-4D97-AF65-F5344CB8AC3E}">
        <p14:creationId xmlns:p14="http://schemas.microsoft.com/office/powerpoint/2010/main" val="1963500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737FD6-DB34-4375-9DB1-D300CECFE8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KN"/>
          </a:p>
        </p:txBody>
      </p:sp>
      <p:sp>
        <p:nvSpPr>
          <p:cNvPr id="3" name="Text Placeholder 2">
            <a:extLst>
              <a:ext uri="{FF2B5EF4-FFF2-40B4-BE49-F238E27FC236}">
                <a16:creationId xmlns:a16="http://schemas.microsoft.com/office/drawing/2014/main" id="{C98EB4FE-E913-4D7A-A8D1-EE54CB35C2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N"/>
          </a:p>
        </p:txBody>
      </p:sp>
      <p:sp>
        <p:nvSpPr>
          <p:cNvPr id="4" name="Date Placeholder 3">
            <a:extLst>
              <a:ext uri="{FF2B5EF4-FFF2-40B4-BE49-F238E27FC236}">
                <a16:creationId xmlns:a16="http://schemas.microsoft.com/office/drawing/2014/main" id="{08653643-3AC7-467F-864D-A7153E120F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4EB968-55D0-488C-A386-81A4DF04E8B8}" type="datetimeFigureOut">
              <a:rPr lang="en-KN" smtClean="0"/>
              <a:t>10/27/2023</a:t>
            </a:fld>
            <a:endParaRPr lang="en-KN"/>
          </a:p>
        </p:txBody>
      </p:sp>
      <p:sp>
        <p:nvSpPr>
          <p:cNvPr id="5" name="Footer Placeholder 4">
            <a:extLst>
              <a:ext uri="{FF2B5EF4-FFF2-40B4-BE49-F238E27FC236}">
                <a16:creationId xmlns:a16="http://schemas.microsoft.com/office/drawing/2014/main" id="{2F92938A-F7BF-4993-8C2C-E6DD2FA5BF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N"/>
          </a:p>
        </p:txBody>
      </p:sp>
      <p:sp>
        <p:nvSpPr>
          <p:cNvPr id="6" name="Slide Number Placeholder 5">
            <a:extLst>
              <a:ext uri="{FF2B5EF4-FFF2-40B4-BE49-F238E27FC236}">
                <a16:creationId xmlns:a16="http://schemas.microsoft.com/office/drawing/2014/main" id="{4896E244-0C43-4E05-9971-5D25FB289A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4BE4F-A6ED-4956-A234-7EB131AF4861}" type="slidenum">
              <a:rPr lang="en-KN" smtClean="0"/>
              <a:t>‹#›</a:t>
            </a:fld>
            <a:endParaRPr lang="en-KN"/>
          </a:p>
        </p:txBody>
      </p:sp>
    </p:spTree>
    <p:extLst>
      <p:ext uri="{BB962C8B-B14F-4D97-AF65-F5344CB8AC3E}">
        <p14:creationId xmlns:p14="http://schemas.microsoft.com/office/powerpoint/2010/main" val="844853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hyperlink" Target="http://www.eksc.com/" TargetMode="Externa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eksc.com/"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mailto:generalmanager@eksc.com" TargetMode="External"/><Relationship Id="rId7" Type="http://schemas.openxmlformats.org/officeDocument/2006/relationships/hyperlink" Target="mailto:officials@eksc.com"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chrisrvs@shaw.ca" TargetMode="External"/><Relationship Id="rId5" Type="http://schemas.openxmlformats.org/officeDocument/2006/relationships/hyperlink" Target="mailto:mbowkowy@eksc.com" TargetMode="External"/><Relationship Id="rId4" Type="http://schemas.openxmlformats.org/officeDocument/2006/relationships/hyperlink" Target="mailto:accountant@eksc.co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BDBD"/>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735019"/>
            <a:ext cx="9144000" cy="2387600"/>
          </a:xfrm>
        </p:spPr>
        <p:txBody>
          <a:bodyPr>
            <a:normAutofit/>
          </a:bodyPr>
          <a:lstStyle/>
          <a:p>
            <a:r>
              <a:rPr lang="en-US" b="1" dirty="0"/>
              <a:t>New Member Orientation</a:t>
            </a:r>
            <a:br>
              <a:rPr lang="en-US" b="1" dirty="0"/>
            </a:br>
            <a:r>
              <a:rPr lang="en-US" sz="3600" dirty="0"/>
              <a:t>October 2023</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1524000" y="4218797"/>
            <a:ext cx="9144000" cy="1655762"/>
          </a:xfrm>
        </p:spPr>
        <p:txBody>
          <a:bodyPr>
            <a:normAutofit lnSpcReduction="10000"/>
          </a:bodyPr>
          <a:lstStyle/>
          <a:p>
            <a:r>
              <a:rPr lang="en-US" b="1" dirty="0"/>
              <a:t>4:45-5:30pm</a:t>
            </a:r>
          </a:p>
          <a:p>
            <a:r>
              <a:rPr lang="en-US" b="1" dirty="0"/>
              <a:t>&amp; </a:t>
            </a:r>
          </a:p>
          <a:p>
            <a:r>
              <a:rPr lang="en-US" b="1" dirty="0"/>
              <a:t>5:45-6:30pm</a:t>
            </a:r>
          </a:p>
          <a:p>
            <a:r>
              <a:rPr lang="en-US" b="1" dirty="0"/>
              <a:t>October 25, 2023</a:t>
            </a:r>
            <a:endParaRPr lang="en-KN" b="1" dirty="0"/>
          </a:p>
        </p:txBody>
      </p:sp>
    </p:spTree>
    <p:extLst>
      <p:ext uri="{BB962C8B-B14F-4D97-AF65-F5344CB8AC3E}">
        <p14:creationId xmlns:p14="http://schemas.microsoft.com/office/powerpoint/2010/main" val="303402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dirty="0"/>
              <a:t>Monthly Process</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7"/>
            <a:ext cx="10293180" cy="3664634"/>
          </a:xfrm>
        </p:spPr>
        <p:txBody>
          <a:bodyPr>
            <a:normAutofit fontScale="62500" lnSpcReduction="20000"/>
          </a:bodyPr>
          <a:lstStyle/>
          <a:p>
            <a:pPr algn="l"/>
            <a:r>
              <a:rPr lang="en-US" sz="3800" b="1" dirty="0">
                <a:solidFill>
                  <a:srgbClr val="0070C0"/>
                </a:solidFill>
              </a:rPr>
              <a:t>Invoicing</a:t>
            </a:r>
          </a:p>
          <a:p>
            <a:pPr algn="l"/>
            <a:r>
              <a:rPr lang="en-US" sz="3400" dirty="0"/>
              <a:t>Within the first 10 days of every month, invoices are created and charged automatically to your method of payment on file. Monthly invoices are never considered overdue until after the 10</a:t>
            </a:r>
            <a:r>
              <a:rPr lang="en-US" sz="3400" baseline="30000" dirty="0"/>
              <a:t>th</a:t>
            </a:r>
            <a:r>
              <a:rPr lang="en-US" sz="3400" dirty="0"/>
              <a:t> of the month. </a:t>
            </a:r>
          </a:p>
          <a:p>
            <a:pPr algn="l"/>
            <a:r>
              <a:rPr lang="en-US" sz="3800" b="1" dirty="0">
                <a:solidFill>
                  <a:srgbClr val="0070C0"/>
                </a:solidFill>
              </a:rPr>
              <a:t>Multi-Swimmer</a:t>
            </a:r>
          </a:p>
          <a:p>
            <a:pPr algn="l"/>
            <a:r>
              <a:rPr lang="en-US" sz="3400" dirty="0"/>
              <a:t>Families with multiple swimmers have their fees adjusted with a 5% discount for any additional swimmer after their highest placed swimmer in the program. Families also receive a $50 registration discount for multiple swimmers. </a:t>
            </a:r>
          </a:p>
          <a:p>
            <a:pPr algn="l"/>
            <a:r>
              <a:rPr lang="en-US" sz="3800" b="1" dirty="0">
                <a:solidFill>
                  <a:srgbClr val="0070C0"/>
                </a:solidFill>
              </a:rPr>
              <a:t>Prorate for Move ups, registration changes</a:t>
            </a:r>
          </a:p>
          <a:p>
            <a:pPr algn="l"/>
            <a:r>
              <a:rPr lang="en-US" sz="3400" dirty="0"/>
              <a:t>Training fees are set to start the season, but if a member changes their group mid-season then the club will manually prorate your fees and commitments to the % of the season you are active in any given group. </a:t>
            </a:r>
          </a:p>
        </p:txBody>
      </p:sp>
    </p:spTree>
    <p:extLst>
      <p:ext uri="{BB962C8B-B14F-4D97-AF65-F5344CB8AC3E}">
        <p14:creationId xmlns:p14="http://schemas.microsoft.com/office/powerpoint/2010/main" val="2566475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dirty="0"/>
              <a:t>Financial Policy Highlights</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6"/>
            <a:ext cx="10293180" cy="4157004"/>
          </a:xfrm>
        </p:spPr>
        <p:txBody>
          <a:bodyPr>
            <a:normAutofit fontScale="47500" lnSpcReduction="20000"/>
          </a:bodyPr>
          <a:lstStyle/>
          <a:p>
            <a:pPr algn="l"/>
            <a:r>
              <a:rPr lang="en-US" sz="3800" b="1" dirty="0">
                <a:solidFill>
                  <a:srgbClr val="0070C0"/>
                </a:solidFill>
              </a:rPr>
              <a:t>&gt;30 days in arrears</a:t>
            </a:r>
          </a:p>
          <a:p>
            <a:pPr algn="l"/>
            <a:r>
              <a:rPr lang="en-US" sz="3400" dirty="0"/>
              <a:t>Members have an obligation to their fees and commitments based on their registration. Should a member fall more than 30 days behind on their payments then they must communicate with the bookkeeper to arrange payment as soon as possible. Failure to communicate or further failure to make payments may result in a swimmer being removed from the program. </a:t>
            </a:r>
            <a:endParaRPr lang="en-US" sz="3200" dirty="0"/>
          </a:p>
          <a:p>
            <a:pPr algn="l"/>
            <a:r>
              <a:rPr lang="en-US" sz="3800" b="1" dirty="0">
                <a:solidFill>
                  <a:srgbClr val="0070C0"/>
                </a:solidFill>
              </a:rPr>
              <a:t>Non-Training fee expenses</a:t>
            </a:r>
          </a:p>
          <a:p>
            <a:pPr algn="l"/>
            <a:r>
              <a:rPr lang="en-US" sz="3400" dirty="0"/>
              <a:t>Swim meets, equipment and other sign-up expenses become non-refundable after the sign-up deadline. Note that Keyano makes payments on behalf of members based on their sign-up and once those funds are non-recoverable to Keyano they must be charged to the member who made the request. </a:t>
            </a:r>
          </a:p>
          <a:p>
            <a:pPr algn="l"/>
            <a:r>
              <a:rPr lang="en-US" sz="3700" b="1" dirty="0">
                <a:solidFill>
                  <a:srgbClr val="0070C0"/>
                </a:solidFill>
              </a:rPr>
              <a:t>In-town Swim Meet expenses</a:t>
            </a:r>
          </a:p>
          <a:p>
            <a:pPr algn="l"/>
            <a:r>
              <a:rPr lang="en-US" sz="3500" dirty="0"/>
              <a:t>All sanctioned competitions come with entry fees to cover the cost of event rentals (facility, timing infrastructure, </a:t>
            </a:r>
            <a:r>
              <a:rPr lang="en-US" sz="3500" dirty="0" err="1"/>
              <a:t>etc</a:t>
            </a:r>
            <a:r>
              <a:rPr lang="en-US" sz="3500" dirty="0"/>
              <a:t>) and Swim Alberta sanction fees. These fees are mandatory after the entry deadline (the club’s deadline may be different that an event deadline so we can get our entries in on time to reserve space in a swim meet).  </a:t>
            </a:r>
            <a:endParaRPr lang="en-US" sz="3500" b="1" dirty="0">
              <a:solidFill>
                <a:srgbClr val="0070C0"/>
              </a:solidFill>
            </a:endParaRPr>
          </a:p>
          <a:p>
            <a:pPr algn="l"/>
            <a:r>
              <a:rPr lang="en-US" sz="3800" b="1" dirty="0">
                <a:solidFill>
                  <a:srgbClr val="0070C0"/>
                </a:solidFill>
              </a:rPr>
              <a:t>Travel Swim Meet expenses</a:t>
            </a:r>
          </a:p>
          <a:p>
            <a:pPr algn="l"/>
            <a:r>
              <a:rPr lang="en-US" sz="3400" dirty="0"/>
              <a:t>When coaches and swimmers travel the costs of travel are shared amongst participants. Cost of coach travel are shared amongst all participants, while team travel costs are shared only amongst those who partake in the team travel portion of the event. </a:t>
            </a:r>
          </a:p>
        </p:txBody>
      </p:sp>
    </p:spTree>
    <p:extLst>
      <p:ext uri="{BB962C8B-B14F-4D97-AF65-F5344CB8AC3E}">
        <p14:creationId xmlns:p14="http://schemas.microsoft.com/office/powerpoint/2010/main" val="4078054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useBgFill="1">
        <p:nvSpPr>
          <p:cNvPr id="1048" name="Rectangle 1047">
            <a:extLst>
              <a:ext uri="{FF2B5EF4-FFF2-40B4-BE49-F238E27FC236}">
                <a16:creationId xmlns:a16="http://schemas.microsoft.com/office/drawing/2014/main" id="{6D6F7247-7E74-4743-AF45-768A3F014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ln>
            <a:noFill/>
          </a:ln>
          <a:effectLst>
            <a:outerShdw blurRad="292100" dist="88900" dir="8820000" sx="94000" sy="94000" algn="t" rotWithShape="0">
              <a:srgbClr val="000000">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610391" y="777240"/>
            <a:ext cx="10768365" cy="814054"/>
          </a:xfrm>
        </p:spPr>
        <p:txBody>
          <a:bodyPr anchor="t">
            <a:normAutofit/>
          </a:bodyPr>
          <a:lstStyle/>
          <a:p>
            <a:r>
              <a:rPr lang="en-US" sz="4800" dirty="0"/>
              <a:t>FAQ’s</a:t>
            </a:r>
            <a:endParaRPr lang="en-KN" sz="4800" dirty="0"/>
          </a:p>
        </p:txBody>
      </p:sp>
      <p:pic>
        <p:nvPicPr>
          <p:cNvPr id="3" name="Picture 2">
            <a:extLst>
              <a:ext uri="{FF2B5EF4-FFF2-40B4-BE49-F238E27FC236}">
                <a16:creationId xmlns:a16="http://schemas.microsoft.com/office/drawing/2014/main" id="{176E7C8E-505C-39E6-780E-F68BF2592922}"/>
              </a:ext>
            </a:extLst>
          </p:cNvPr>
          <p:cNvPicPr>
            <a:picLocks noChangeAspect="1"/>
          </p:cNvPicPr>
          <p:nvPr/>
        </p:nvPicPr>
        <p:blipFill>
          <a:blip r:embed="rId2"/>
          <a:stretch>
            <a:fillRect/>
          </a:stretch>
        </p:blipFill>
        <p:spPr>
          <a:xfrm>
            <a:off x="1142836" y="4379416"/>
            <a:ext cx="2654785" cy="2284855"/>
          </a:xfrm>
          <a:prstGeom prst="rect">
            <a:avLst/>
          </a:prstGeom>
        </p:spPr>
      </p:pic>
      <p:pic>
        <p:nvPicPr>
          <p:cNvPr id="7" name="Picture 6">
            <a:extLst>
              <a:ext uri="{FF2B5EF4-FFF2-40B4-BE49-F238E27FC236}">
                <a16:creationId xmlns:a16="http://schemas.microsoft.com/office/drawing/2014/main" id="{BF9CD871-7D65-1DF6-9F13-69890807B35D}"/>
              </a:ext>
            </a:extLst>
          </p:cNvPr>
          <p:cNvPicPr>
            <a:picLocks noChangeAspect="1"/>
          </p:cNvPicPr>
          <p:nvPr/>
        </p:nvPicPr>
        <p:blipFill>
          <a:blip r:embed="rId3"/>
          <a:stretch>
            <a:fillRect/>
          </a:stretch>
        </p:blipFill>
        <p:spPr>
          <a:xfrm>
            <a:off x="4726095" y="4501708"/>
            <a:ext cx="2764769" cy="1118767"/>
          </a:xfrm>
          <a:prstGeom prst="rect">
            <a:avLst/>
          </a:prstGeom>
        </p:spPr>
      </p:pic>
      <p:pic>
        <p:nvPicPr>
          <p:cNvPr id="11" name="Picture 10">
            <a:extLst>
              <a:ext uri="{FF2B5EF4-FFF2-40B4-BE49-F238E27FC236}">
                <a16:creationId xmlns:a16="http://schemas.microsoft.com/office/drawing/2014/main" id="{CEC8D53F-D020-8C90-F232-9A3F19A423F7}"/>
              </a:ext>
            </a:extLst>
          </p:cNvPr>
          <p:cNvPicPr>
            <a:picLocks noChangeAspect="1"/>
          </p:cNvPicPr>
          <p:nvPr/>
        </p:nvPicPr>
        <p:blipFill>
          <a:blip r:embed="rId4"/>
          <a:stretch>
            <a:fillRect/>
          </a:stretch>
        </p:blipFill>
        <p:spPr>
          <a:xfrm>
            <a:off x="7805854" y="4501708"/>
            <a:ext cx="3572902" cy="1142868"/>
          </a:xfrm>
          <a:prstGeom prst="rect">
            <a:avLst/>
          </a:prstGeom>
        </p:spPr>
      </p:pic>
      <p:sp useBgFill="1">
        <p:nvSpPr>
          <p:cNvPr id="1050" name="Rectangle 1049">
            <a:extLst>
              <a:ext uri="{FF2B5EF4-FFF2-40B4-BE49-F238E27FC236}">
                <a16:creationId xmlns:a16="http://schemas.microsoft.com/office/drawing/2014/main" id="{B256F3AE-D4DF-3AF6-DBB0-0B164373E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1" y="5135598"/>
            <a:ext cx="6095999" cy="1705455"/>
          </a:xfrm>
          <a:prstGeom prst="rect">
            <a:avLst/>
          </a:prstGeom>
          <a:ln>
            <a:noFill/>
          </a:ln>
          <a:effectLst>
            <a:outerShdw blurRad="292100" dist="88900" dir="10200000" sx="93000" sy="93000" algn="t" rotWithShape="0">
              <a:srgbClr val="000000">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610390" y="1591294"/>
            <a:ext cx="10768365" cy="1227472"/>
          </a:xfrm>
          <a:ln>
            <a:noFill/>
          </a:ln>
        </p:spPr>
        <p:txBody>
          <a:bodyPr anchor="ctr">
            <a:normAutofit/>
          </a:bodyPr>
          <a:lstStyle/>
          <a:p>
            <a:pPr algn="l"/>
            <a:r>
              <a:rPr lang="en-US" sz="1800" b="1" dirty="0">
                <a:solidFill>
                  <a:srgbClr val="0070C0"/>
                </a:solidFill>
              </a:rPr>
              <a:t>What is on my invoice?</a:t>
            </a:r>
          </a:p>
          <a:p>
            <a:pPr algn="l"/>
            <a:r>
              <a:rPr lang="en-US" sz="1700" dirty="0"/>
              <a:t>After a payment you will be emailed a receipt. This is not a copy of your invoice – you must login to see your invoice at </a:t>
            </a:r>
            <a:r>
              <a:rPr lang="en-US" sz="1700" dirty="0">
                <a:hlinkClick r:id="rId5"/>
              </a:rPr>
              <a:t>www.eksc.com</a:t>
            </a:r>
            <a:r>
              <a:rPr lang="en-US" sz="1700" dirty="0"/>
              <a:t>. </a:t>
            </a:r>
          </a:p>
        </p:txBody>
      </p:sp>
      <p:graphicFrame>
        <p:nvGraphicFramePr>
          <p:cNvPr id="14" name="Table 13">
            <a:extLst>
              <a:ext uri="{FF2B5EF4-FFF2-40B4-BE49-F238E27FC236}">
                <a16:creationId xmlns:a16="http://schemas.microsoft.com/office/drawing/2014/main" id="{CCB5409F-55D7-6DF1-C2C1-719342E11217}"/>
              </a:ext>
            </a:extLst>
          </p:cNvPr>
          <p:cNvGraphicFramePr>
            <a:graphicFrameLocks noGrp="1"/>
          </p:cNvGraphicFramePr>
          <p:nvPr>
            <p:extLst>
              <p:ext uri="{D42A27DB-BD31-4B8C-83A1-F6EECF244321}">
                <p14:modId xmlns:p14="http://schemas.microsoft.com/office/powerpoint/2010/main" val="892074861"/>
              </p:ext>
            </p:extLst>
          </p:nvPr>
        </p:nvGraphicFramePr>
        <p:xfrm>
          <a:off x="964416" y="3141891"/>
          <a:ext cx="10414341" cy="914400"/>
        </p:xfrm>
        <a:graphic>
          <a:graphicData uri="http://schemas.openxmlformats.org/drawingml/2006/table">
            <a:tbl>
              <a:tblPr firstRow="1" bandRow="1">
                <a:tableStyleId>{5C22544A-7EE6-4342-B048-85BDC9FD1C3A}</a:tableStyleId>
              </a:tblPr>
              <a:tblGrid>
                <a:gridCol w="3471447">
                  <a:extLst>
                    <a:ext uri="{9D8B030D-6E8A-4147-A177-3AD203B41FA5}">
                      <a16:colId xmlns:a16="http://schemas.microsoft.com/office/drawing/2014/main" val="3655368108"/>
                    </a:ext>
                  </a:extLst>
                </a:gridCol>
                <a:gridCol w="3471447">
                  <a:extLst>
                    <a:ext uri="{9D8B030D-6E8A-4147-A177-3AD203B41FA5}">
                      <a16:colId xmlns:a16="http://schemas.microsoft.com/office/drawing/2014/main" val="4258775336"/>
                    </a:ext>
                  </a:extLst>
                </a:gridCol>
                <a:gridCol w="3471447">
                  <a:extLst>
                    <a:ext uri="{9D8B030D-6E8A-4147-A177-3AD203B41FA5}">
                      <a16:colId xmlns:a16="http://schemas.microsoft.com/office/drawing/2014/main" val="1238654084"/>
                    </a:ext>
                  </a:extLst>
                </a:gridCol>
              </a:tblGrid>
              <a:tr h="774088">
                <a:tc>
                  <a:txBody>
                    <a:bodyPr/>
                    <a:lstStyle/>
                    <a:p>
                      <a:r>
                        <a:rPr lang="en-CA" dirty="0"/>
                        <a:t>SIGN IN</a:t>
                      </a:r>
                    </a:p>
                    <a:p>
                      <a:r>
                        <a:rPr lang="en-CA" b="0" dirty="0"/>
                        <a:t>Go to sign in at top right. </a:t>
                      </a:r>
                    </a:p>
                  </a:txBody>
                  <a:tcPr>
                    <a:solidFill>
                      <a:schemeClr val="bg1">
                        <a:lumMod val="65000"/>
                      </a:schemeClr>
                    </a:solidFill>
                  </a:tcPr>
                </a:tc>
                <a:tc>
                  <a:txBody>
                    <a:bodyPr/>
                    <a:lstStyle/>
                    <a:p>
                      <a:r>
                        <a:rPr lang="en-CA" dirty="0"/>
                        <a:t>Go to My Account</a:t>
                      </a:r>
                    </a:p>
                    <a:p>
                      <a:r>
                        <a:rPr lang="en-CA" b="0" dirty="0"/>
                        <a:t>Click on your email address at top right to bring down this option.</a:t>
                      </a:r>
                    </a:p>
                  </a:txBody>
                  <a:tcPr>
                    <a:solidFill>
                      <a:schemeClr val="bg1">
                        <a:lumMod val="65000"/>
                      </a:schemeClr>
                    </a:solidFill>
                  </a:tcPr>
                </a:tc>
                <a:tc>
                  <a:txBody>
                    <a:bodyPr/>
                    <a:lstStyle/>
                    <a:p>
                      <a:r>
                        <a:rPr lang="en-CA" dirty="0"/>
                        <a:t>Billing</a:t>
                      </a:r>
                    </a:p>
                    <a:p>
                      <a:r>
                        <a:rPr lang="en-CA" b="0" dirty="0"/>
                        <a:t>Click Billing to view all account history, including invoices.</a:t>
                      </a:r>
                    </a:p>
                  </a:txBody>
                  <a:tcPr>
                    <a:solidFill>
                      <a:schemeClr val="bg1">
                        <a:lumMod val="65000"/>
                      </a:schemeClr>
                    </a:solidFill>
                  </a:tcPr>
                </a:tc>
                <a:extLst>
                  <a:ext uri="{0D108BD9-81ED-4DB2-BD59-A6C34878D82A}">
                    <a16:rowId xmlns:a16="http://schemas.microsoft.com/office/drawing/2014/main" val="3059588346"/>
                  </a:ext>
                </a:extLst>
              </a:tr>
            </a:tbl>
          </a:graphicData>
        </a:graphic>
      </p:graphicFrame>
    </p:spTree>
    <p:extLst>
      <p:ext uri="{BB962C8B-B14F-4D97-AF65-F5344CB8AC3E}">
        <p14:creationId xmlns:p14="http://schemas.microsoft.com/office/powerpoint/2010/main" val="3556205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5" name="Rectangle 1054">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638882" y="639193"/>
            <a:ext cx="3571810" cy="3573516"/>
          </a:xfrm>
        </p:spPr>
        <p:txBody>
          <a:bodyPr>
            <a:normAutofit/>
          </a:bodyPr>
          <a:lstStyle/>
          <a:p>
            <a:pPr algn="l"/>
            <a:r>
              <a:rPr lang="en-US" sz="6600" dirty="0"/>
              <a:t>FAQ’s</a:t>
            </a:r>
            <a:endParaRPr lang="en-KN" sz="6600"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638882" y="4631161"/>
            <a:ext cx="3571810" cy="1559327"/>
          </a:xfrm>
        </p:spPr>
        <p:txBody>
          <a:bodyPr>
            <a:normAutofit/>
          </a:bodyPr>
          <a:lstStyle/>
          <a:p>
            <a:pPr algn="l"/>
            <a:r>
              <a:rPr lang="en-US" sz="1500" b="1" dirty="0"/>
              <a:t>Navigating My Account</a:t>
            </a:r>
          </a:p>
          <a:p>
            <a:pPr algn="l"/>
            <a:r>
              <a:rPr lang="en-US" sz="1500" dirty="0"/>
              <a:t>You have several options on your account. Please keep your account up to date with current address, credit card, and use your account to access important information at </a:t>
            </a:r>
            <a:r>
              <a:rPr lang="en-US" sz="1500" dirty="0">
                <a:hlinkClick r:id="rId2"/>
              </a:rPr>
              <a:t>www.eksc.com</a:t>
            </a:r>
            <a:r>
              <a:rPr lang="en-US" sz="1500" dirty="0"/>
              <a:t>. </a:t>
            </a:r>
          </a:p>
        </p:txBody>
      </p:sp>
      <p:sp>
        <p:nvSpPr>
          <p:cNvPr id="1057"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A6E8BCD-B950-0D87-6959-B7F76F37FE96}"/>
              </a:ext>
            </a:extLst>
          </p:cNvPr>
          <p:cNvPicPr>
            <a:picLocks noChangeAspect="1"/>
          </p:cNvPicPr>
          <p:nvPr/>
        </p:nvPicPr>
        <p:blipFill>
          <a:blip r:embed="rId3"/>
          <a:stretch>
            <a:fillRect/>
          </a:stretch>
        </p:blipFill>
        <p:spPr>
          <a:xfrm>
            <a:off x="4866859" y="640080"/>
            <a:ext cx="6789489" cy="5550408"/>
          </a:xfrm>
          <a:prstGeom prst="rect">
            <a:avLst/>
          </a:prstGeom>
        </p:spPr>
      </p:pic>
    </p:spTree>
    <p:extLst>
      <p:ext uri="{BB962C8B-B14F-4D97-AF65-F5344CB8AC3E}">
        <p14:creationId xmlns:p14="http://schemas.microsoft.com/office/powerpoint/2010/main" val="2409870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5" name="Rectangle 1054">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638882" y="639193"/>
            <a:ext cx="3571810" cy="3573516"/>
          </a:xfrm>
        </p:spPr>
        <p:txBody>
          <a:bodyPr>
            <a:normAutofit/>
          </a:bodyPr>
          <a:lstStyle/>
          <a:p>
            <a:pPr algn="l"/>
            <a:r>
              <a:rPr lang="en-US" sz="6600" dirty="0"/>
              <a:t>FAQ’s</a:t>
            </a:r>
            <a:endParaRPr lang="en-KN" sz="6600"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638882" y="4631161"/>
            <a:ext cx="3571810" cy="1559327"/>
          </a:xfrm>
        </p:spPr>
        <p:txBody>
          <a:bodyPr>
            <a:normAutofit/>
          </a:bodyPr>
          <a:lstStyle/>
          <a:p>
            <a:pPr algn="l"/>
            <a:r>
              <a:rPr lang="en-US" sz="1500" b="1" dirty="0"/>
              <a:t>Review Bingos on Bingo Page</a:t>
            </a:r>
          </a:p>
          <a:p>
            <a:pPr algn="l"/>
            <a:r>
              <a:rPr lang="en-US" sz="1500" dirty="0"/>
              <a:t>While logged in, go to the Members Home &gt; Bingo to see your family commitment status for bingos. </a:t>
            </a:r>
          </a:p>
        </p:txBody>
      </p:sp>
      <p:sp>
        <p:nvSpPr>
          <p:cNvPr id="1057"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BD15655-A955-F952-74CB-81BCE2858C9C}"/>
              </a:ext>
            </a:extLst>
          </p:cNvPr>
          <p:cNvPicPr>
            <a:picLocks noChangeAspect="1"/>
          </p:cNvPicPr>
          <p:nvPr/>
        </p:nvPicPr>
        <p:blipFill>
          <a:blip r:embed="rId2"/>
          <a:stretch>
            <a:fillRect/>
          </a:stretch>
        </p:blipFill>
        <p:spPr>
          <a:xfrm>
            <a:off x="4210692" y="94306"/>
            <a:ext cx="2953162" cy="2448267"/>
          </a:xfrm>
          <a:prstGeom prst="rect">
            <a:avLst/>
          </a:prstGeom>
        </p:spPr>
      </p:pic>
      <p:pic>
        <p:nvPicPr>
          <p:cNvPr id="8" name="Picture 7">
            <a:extLst>
              <a:ext uri="{FF2B5EF4-FFF2-40B4-BE49-F238E27FC236}">
                <a16:creationId xmlns:a16="http://schemas.microsoft.com/office/drawing/2014/main" id="{1FA1232E-1ECD-EF83-5F24-CF33896EB19D}"/>
              </a:ext>
            </a:extLst>
          </p:cNvPr>
          <p:cNvPicPr>
            <a:picLocks noChangeAspect="1"/>
          </p:cNvPicPr>
          <p:nvPr/>
        </p:nvPicPr>
        <p:blipFill>
          <a:blip r:embed="rId3"/>
          <a:stretch>
            <a:fillRect/>
          </a:stretch>
        </p:blipFill>
        <p:spPr>
          <a:xfrm>
            <a:off x="4007557" y="2542573"/>
            <a:ext cx="7830643" cy="4315427"/>
          </a:xfrm>
          <a:prstGeom prst="rect">
            <a:avLst/>
          </a:prstGeom>
        </p:spPr>
      </p:pic>
    </p:spTree>
    <p:extLst>
      <p:ext uri="{BB962C8B-B14F-4D97-AF65-F5344CB8AC3E}">
        <p14:creationId xmlns:p14="http://schemas.microsoft.com/office/powerpoint/2010/main" val="2364168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b="1" dirty="0"/>
              <a:t>Bingos</a:t>
            </a:r>
            <a:endParaRPr lang="en-KN" b="1"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7"/>
            <a:ext cx="10293180" cy="3664634"/>
          </a:xfrm>
        </p:spPr>
        <p:txBody>
          <a:bodyPr>
            <a:normAutofit/>
          </a:bodyPr>
          <a:lstStyle/>
          <a:p>
            <a:pPr algn="l"/>
            <a:endParaRPr lang="en-US" sz="3200" dirty="0"/>
          </a:p>
          <a:p>
            <a:r>
              <a:rPr lang="en-US" sz="4000" b="1" dirty="0"/>
              <a:t>What is a Bingo?</a:t>
            </a:r>
          </a:p>
          <a:p>
            <a:r>
              <a:rPr lang="en-US" sz="4000" b="1" dirty="0"/>
              <a:t>Policy Highlights</a:t>
            </a:r>
          </a:p>
          <a:p>
            <a:r>
              <a:rPr lang="en-US" sz="4000" b="1" dirty="0"/>
              <a:t>Sign up</a:t>
            </a:r>
          </a:p>
        </p:txBody>
      </p:sp>
    </p:spTree>
    <p:extLst>
      <p:ext uri="{BB962C8B-B14F-4D97-AF65-F5344CB8AC3E}">
        <p14:creationId xmlns:p14="http://schemas.microsoft.com/office/powerpoint/2010/main" val="2051941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dirty="0"/>
              <a:t>What is a Bingo?</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6"/>
            <a:ext cx="10293180" cy="4157004"/>
          </a:xfrm>
        </p:spPr>
        <p:txBody>
          <a:bodyPr>
            <a:normAutofit fontScale="62500" lnSpcReduction="20000"/>
          </a:bodyPr>
          <a:lstStyle/>
          <a:p>
            <a:pPr algn="l"/>
            <a:r>
              <a:rPr lang="en-US" sz="3200" b="1" dirty="0">
                <a:solidFill>
                  <a:srgbClr val="0070C0"/>
                </a:solidFill>
              </a:rPr>
              <a:t>What does a volunteer do at a Bingo?</a:t>
            </a:r>
          </a:p>
          <a:p>
            <a:pPr algn="l"/>
            <a:r>
              <a:rPr lang="en-US" sz="2800" b="0" i="0" dirty="0">
                <a:solidFill>
                  <a:srgbClr val="212529"/>
                </a:solidFill>
                <a:effectLst/>
              </a:rPr>
              <a:t>Most members will sell small cards for $1 to public patrons at a bingo event. With experience some members will take on controller roles that handle the </a:t>
            </a:r>
            <a:r>
              <a:rPr lang="en-US" sz="2800" b="0" i="0" dirty="0" err="1">
                <a:solidFill>
                  <a:srgbClr val="212529"/>
                </a:solidFill>
                <a:effectLst/>
              </a:rPr>
              <a:t>dispersement</a:t>
            </a:r>
            <a:r>
              <a:rPr lang="en-US" sz="2800" b="0" i="0" dirty="0">
                <a:solidFill>
                  <a:srgbClr val="212529"/>
                </a:solidFill>
                <a:effectLst/>
              </a:rPr>
              <a:t> of cards and cash during the event. All roles are simple and basic selling roles are trainable on the spot. The bingo halls ask only that our volunteers do their best while selling cards, enjoy social time with other club parents during breaks and down time, and act and dress appropriately (clean shirt and jeans / pants are the norm). </a:t>
            </a:r>
          </a:p>
          <a:p>
            <a:pPr algn="l"/>
            <a:br>
              <a:rPr lang="en-US" sz="3200" dirty="0"/>
            </a:br>
            <a:r>
              <a:rPr lang="en-US" sz="3200" b="1" dirty="0">
                <a:solidFill>
                  <a:srgbClr val="0070C0"/>
                </a:solidFill>
              </a:rPr>
              <a:t>Why Bingos?</a:t>
            </a:r>
          </a:p>
          <a:p>
            <a:pPr algn="l"/>
            <a:r>
              <a:rPr lang="en-US" sz="2800" b="0" i="0" dirty="0">
                <a:solidFill>
                  <a:srgbClr val="212529"/>
                </a:solidFill>
                <a:effectLst/>
              </a:rPr>
              <a:t>Bingo fundraising is a staple for youth sports in Alberta. At Keyano, pool rental costs are over $500,000 per year - luckily proceeds from our bingo events have been upwards of $300,000 in 2022-23. This amounts to approximately $200 per bingo shift worked by a Keyano volunteer and several thousand dollars per bingo event. </a:t>
            </a:r>
          </a:p>
          <a:p>
            <a:pPr algn="l"/>
            <a:br>
              <a:rPr lang="en-US" sz="3200" dirty="0"/>
            </a:br>
            <a:r>
              <a:rPr lang="en-US" sz="3200" b="1" dirty="0">
                <a:solidFill>
                  <a:srgbClr val="0070C0"/>
                </a:solidFill>
              </a:rPr>
              <a:t>Where do Bingo proceeds go?</a:t>
            </a:r>
            <a:endParaRPr lang="en-US" sz="3200" b="0" i="0" dirty="0">
              <a:solidFill>
                <a:srgbClr val="212529"/>
              </a:solidFill>
              <a:effectLst/>
            </a:endParaRPr>
          </a:p>
          <a:p>
            <a:pPr algn="l"/>
            <a:r>
              <a:rPr lang="en-US" sz="2800" b="0" i="0" dirty="0">
                <a:solidFill>
                  <a:srgbClr val="212529"/>
                </a:solidFill>
                <a:effectLst/>
              </a:rPr>
              <a:t>Bingos offset your fees, plain and simple. The proceeds of all AGLC events are controlled and must be applied to costs that benefit all members, like pool rental. </a:t>
            </a:r>
          </a:p>
        </p:txBody>
      </p:sp>
    </p:spTree>
    <p:extLst>
      <p:ext uri="{BB962C8B-B14F-4D97-AF65-F5344CB8AC3E}">
        <p14:creationId xmlns:p14="http://schemas.microsoft.com/office/powerpoint/2010/main" val="2534894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dirty="0"/>
              <a:t>Bingo Policy Highlights</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6"/>
            <a:ext cx="6682313" cy="4157004"/>
          </a:xfrm>
        </p:spPr>
        <p:txBody>
          <a:bodyPr>
            <a:normAutofit fontScale="77500" lnSpcReduction="20000"/>
          </a:bodyPr>
          <a:lstStyle/>
          <a:p>
            <a:pPr algn="l"/>
            <a:r>
              <a:rPr lang="en-US" sz="3200" b="1" dirty="0">
                <a:solidFill>
                  <a:srgbClr val="0070C0"/>
                </a:solidFill>
              </a:rPr>
              <a:t>Bingo Commitments</a:t>
            </a:r>
          </a:p>
          <a:p>
            <a:pPr algn="l"/>
            <a:r>
              <a:rPr lang="en-US" sz="2800" b="0" i="0" dirty="0">
                <a:effectLst/>
              </a:rPr>
              <a:t>Members have a bingo commitment based on the group in which they register.</a:t>
            </a:r>
          </a:p>
          <a:p>
            <a:pPr algn="l"/>
            <a:endParaRPr lang="en-US" sz="2800" dirty="0"/>
          </a:p>
          <a:p>
            <a:pPr algn="l"/>
            <a:r>
              <a:rPr lang="en-US" sz="2800" dirty="0"/>
              <a:t>Your bingo commitment belongs to you. You may make arrangements for someone to help you with your commitment, but the ultimate responsibility is still up to you to complete your commitment.</a:t>
            </a:r>
            <a:endParaRPr lang="en-US" sz="2800" b="0" i="0" dirty="0">
              <a:effectLst/>
            </a:endParaRPr>
          </a:p>
          <a:p>
            <a:pPr algn="l"/>
            <a:br>
              <a:rPr lang="en-US" sz="3200" dirty="0"/>
            </a:br>
            <a:r>
              <a:rPr lang="en-US" sz="3200" b="1" dirty="0">
                <a:solidFill>
                  <a:srgbClr val="0070C0"/>
                </a:solidFill>
              </a:rPr>
              <a:t>Trimesters</a:t>
            </a:r>
          </a:p>
          <a:p>
            <a:pPr algn="l"/>
            <a:r>
              <a:rPr lang="en-US" sz="2800" dirty="0">
                <a:solidFill>
                  <a:srgbClr val="212529"/>
                </a:solidFill>
              </a:rPr>
              <a:t>Trimesters are a maximum, not a minimum for the given timeframe. Trimesters limit anyone from taking up all of the position early in the year and allows for more members to access the sign up for events all year long.  </a:t>
            </a:r>
            <a:endParaRPr lang="en-US" sz="2800" b="0" i="0" dirty="0">
              <a:solidFill>
                <a:srgbClr val="212529"/>
              </a:solidFill>
              <a:effectLst/>
            </a:endParaRPr>
          </a:p>
          <a:p>
            <a:pPr algn="l"/>
            <a:endParaRPr lang="en-US" sz="3200" b="0" i="0" dirty="0">
              <a:solidFill>
                <a:srgbClr val="212529"/>
              </a:solidFill>
              <a:effectLst/>
            </a:endParaRPr>
          </a:p>
        </p:txBody>
      </p:sp>
      <p:pic>
        <p:nvPicPr>
          <p:cNvPr id="6" name="Picture 5">
            <a:extLst>
              <a:ext uri="{FF2B5EF4-FFF2-40B4-BE49-F238E27FC236}">
                <a16:creationId xmlns:a16="http://schemas.microsoft.com/office/drawing/2014/main" id="{60A70749-AFE4-1D89-61F3-F7E556CFB8F6}"/>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1000"/>
                    </a14:imgEffect>
                  </a14:imgLayer>
                </a14:imgProps>
              </a:ext>
            </a:extLst>
          </a:blip>
          <a:stretch>
            <a:fillRect/>
          </a:stretch>
        </p:blipFill>
        <p:spPr>
          <a:xfrm>
            <a:off x="7763575" y="4506801"/>
            <a:ext cx="4209064" cy="1911328"/>
          </a:xfrm>
          <a:prstGeom prst="rect">
            <a:avLst/>
          </a:prstGeom>
        </p:spPr>
      </p:pic>
    </p:spTree>
    <p:extLst>
      <p:ext uri="{BB962C8B-B14F-4D97-AF65-F5344CB8AC3E}">
        <p14:creationId xmlns:p14="http://schemas.microsoft.com/office/powerpoint/2010/main" val="2405203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dirty="0"/>
              <a:t>Bingo Policy Highlights</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6"/>
            <a:ext cx="10293180" cy="4157004"/>
          </a:xfrm>
        </p:spPr>
        <p:txBody>
          <a:bodyPr>
            <a:normAutofit fontScale="85000" lnSpcReduction="20000"/>
          </a:bodyPr>
          <a:lstStyle/>
          <a:p>
            <a:pPr algn="l"/>
            <a:r>
              <a:rPr lang="en-US" sz="3200" b="1" dirty="0">
                <a:solidFill>
                  <a:srgbClr val="0070C0"/>
                </a:solidFill>
              </a:rPr>
              <a:t>Bingo Decline</a:t>
            </a:r>
          </a:p>
          <a:p>
            <a:pPr algn="l"/>
            <a:r>
              <a:rPr lang="en-US" sz="2800" b="0" i="0" dirty="0">
                <a:effectLst/>
              </a:rPr>
              <a:t>Members have the right to decline their bingos, no questions asked, for an increased training fee of $200 per bingo in your commitment. </a:t>
            </a:r>
          </a:p>
          <a:p>
            <a:pPr algn="l"/>
            <a:br>
              <a:rPr lang="en-US" sz="3200" dirty="0"/>
            </a:br>
            <a:r>
              <a:rPr lang="en-US" sz="3200" b="1" dirty="0">
                <a:solidFill>
                  <a:srgbClr val="0070C0"/>
                </a:solidFill>
              </a:rPr>
              <a:t>Deadline is August 31, annually</a:t>
            </a:r>
          </a:p>
          <a:p>
            <a:pPr algn="l"/>
            <a:r>
              <a:rPr lang="en-US" sz="2800" dirty="0">
                <a:solidFill>
                  <a:srgbClr val="212529"/>
                </a:solidFill>
              </a:rPr>
              <a:t>Any bingos that are not completed by August 31 annually are subject to a $200 training fee. </a:t>
            </a:r>
            <a:endParaRPr lang="en-US" sz="2800" b="0" i="0" dirty="0">
              <a:solidFill>
                <a:srgbClr val="212529"/>
              </a:solidFill>
              <a:effectLst/>
            </a:endParaRPr>
          </a:p>
          <a:p>
            <a:pPr algn="l"/>
            <a:br>
              <a:rPr lang="en-US" sz="3200" dirty="0"/>
            </a:br>
            <a:r>
              <a:rPr lang="en-US" sz="3200" b="1" dirty="0">
                <a:solidFill>
                  <a:srgbClr val="0070C0"/>
                </a:solidFill>
              </a:rPr>
              <a:t>Extra Credit</a:t>
            </a:r>
            <a:endParaRPr lang="en-US" sz="3200" b="0" i="0" dirty="0">
              <a:solidFill>
                <a:srgbClr val="212529"/>
              </a:solidFill>
              <a:effectLst/>
            </a:endParaRPr>
          </a:p>
          <a:p>
            <a:pPr algn="l"/>
            <a:r>
              <a:rPr lang="en-US" sz="2800" b="0" i="0" dirty="0">
                <a:solidFill>
                  <a:srgbClr val="212529"/>
                </a:solidFill>
                <a:effectLst/>
              </a:rPr>
              <a:t>Members are allowed to volunteer for bingos beyond their commitment so long as </a:t>
            </a:r>
            <a:r>
              <a:rPr lang="en-US" sz="2800" dirty="0">
                <a:solidFill>
                  <a:srgbClr val="212529"/>
                </a:solidFill>
              </a:rPr>
              <a:t>there are openings for volunteers. Members may receive a $60 account credit per bingo volunteered in excess of their commitment (AGLC maximum value). </a:t>
            </a:r>
            <a:endParaRPr lang="en-US" sz="2800" b="0" i="0" dirty="0">
              <a:solidFill>
                <a:srgbClr val="212529"/>
              </a:solidFill>
              <a:effectLst/>
            </a:endParaRPr>
          </a:p>
        </p:txBody>
      </p:sp>
    </p:spTree>
    <p:extLst>
      <p:ext uri="{BB962C8B-B14F-4D97-AF65-F5344CB8AC3E}">
        <p14:creationId xmlns:p14="http://schemas.microsoft.com/office/powerpoint/2010/main" val="261096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dirty="0"/>
              <a:t>Bingo Policy Highlights</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6"/>
            <a:ext cx="10293180" cy="4382472"/>
          </a:xfrm>
        </p:spPr>
        <p:txBody>
          <a:bodyPr>
            <a:normAutofit fontScale="55000" lnSpcReduction="20000"/>
          </a:bodyPr>
          <a:lstStyle/>
          <a:p>
            <a:pPr algn="l"/>
            <a:r>
              <a:rPr lang="en-US" sz="4200" b="1" dirty="0">
                <a:solidFill>
                  <a:srgbClr val="0070C0"/>
                </a:solidFill>
              </a:rPr>
              <a:t>No Shows</a:t>
            </a:r>
          </a:p>
          <a:p>
            <a:pPr algn="l"/>
            <a:r>
              <a:rPr lang="en-US" sz="3600" dirty="0"/>
              <a:t>Bingo Halls must meet AGLC requirements for volunteers</a:t>
            </a:r>
            <a:r>
              <a:rPr lang="en-US" sz="3600" b="0" i="0" dirty="0">
                <a:effectLst/>
              </a:rPr>
              <a:t>. A No Show violates AGLC requirements and thus can result in a $1,000 fine to the club and possible loss of future bingo events. </a:t>
            </a:r>
          </a:p>
          <a:p>
            <a:pPr algn="l"/>
            <a:r>
              <a:rPr lang="en-US" sz="3600" b="0" i="0" dirty="0">
                <a:effectLst/>
              </a:rPr>
              <a:t>No Shows under Keyano policy result in a fine of $300 and potential loss of privilege to volunteer at future events. </a:t>
            </a:r>
            <a:endParaRPr lang="en-US" sz="3600" dirty="0"/>
          </a:p>
          <a:p>
            <a:pPr algn="l"/>
            <a:r>
              <a:rPr lang="en-US" sz="4200" b="1" dirty="0">
                <a:solidFill>
                  <a:srgbClr val="0070C0"/>
                </a:solidFill>
              </a:rPr>
              <a:t>Sign-up period</a:t>
            </a:r>
          </a:p>
          <a:p>
            <a:pPr algn="l"/>
            <a:r>
              <a:rPr lang="en-US" sz="3600" dirty="0">
                <a:solidFill>
                  <a:srgbClr val="212529"/>
                </a:solidFill>
              </a:rPr>
              <a:t>Bingos are posted 1-2 months ahead after an announcement to all members of the posting date and time. Members may sign up for bingos up to their Trimester maximum at that time. </a:t>
            </a:r>
            <a:endParaRPr lang="en-US" sz="3600" b="0" i="0" dirty="0">
              <a:solidFill>
                <a:srgbClr val="212529"/>
              </a:solidFill>
              <a:effectLst/>
            </a:endParaRPr>
          </a:p>
          <a:p>
            <a:pPr algn="l"/>
            <a:r>
              <a:rPr lang="en-US" sz="3600" dirty="0">
                <a:solidFill>
                  <a:srgbClr val="212529"/>
                </a:solidFill>
              </a:rPr>
              <a:t>Sign up remains open until 10-14 days out from an event. At that point sign ups are closed and those signed up are committed to their volunteer shift. </a:t>
            </a:r>
          </a:p>
          <a:p>
            <a:pPr algn="l"/>
            <a:r>
              <a:rPr lang="en-US" sz="4200" b="1" dirty="0">
                <a:solidFill>
                  <a:srgbClr val="0070C0"/>
                </a:solidFill>
              </a:rPr>
              <a:t>Dropping Bingos after sign-up closes</a:t>
            </a:r>
          </a:p>
          <a:p>
            <a:pPr algn="l"/>
            <a:r>
              <a:rPr lang="en-US" sz="3600" dirty="0">
                <a:solidFill>
                  <a:srgbClr val="212529"/>
                </a:solidFill>
              </a:rPr>
              <a:t>Signing up for a bingo is a formal commitment. You may not drop a bingo shift after the sign-up period closes; however, you may try to find someone else to take the shift for you. Our Bingo Coordinator may help in this regard, however, remember that the shift remains your responsibility until someone else agrees to take it for you. </a:t>
            </a:r>
          </a:p>
        </p:txBody>
      </p:sp>
    </p:spTree>
    <p:extLst>
      <p:ext uri="{BB962C8B-B14F-4D97-AF65-F5344CB8AC3E}">
        <p14:creationId xmlns:p14="http://schemas.microsoft.com/office/powerpoint/2010/main" val="3515199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dirty="0"/>
              <a:t>AGENDA</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7"/>
            <a:ext cx="10293180" cy="3717616"/>
          </a:xfrm>
        </p:spPr>
        <p:txBody>
          <a:bodyPr numCol="2">
            <a:normAutofit/>
          </a:bodyPr>
          <a:lstStyle/>
          <a:p>
            <a:pPr marL="514350" indent="-514350" algn="l">
              <a:buAutoNum type="arabicPeriod"/>
            </a:pPr>
            <a:r>
              <a:rPr lang="en-US" sz="3600" dirty="0"/>
              <a:t>Welcome &amp; Intros</a:t>
            </a:r>
          </a:p>
          <a:p>
            <a:pPr marL="514350" indent="-514350" algn="l">
              <a:buFont typeface="+mj-lt"/>
              <a:buAutoNum type="arabicPeriod"/>
            </a:pPr>
            <a:r>
              <a:rPr lang="en-US" sz="3600" dirty="0"/>
              <a:t>Financial Process</a:t>
            </a:r>
          </a:p>
          <a:p>
            <a:pPr marL="514350" indent="-514350" algn="l">
              <a:buFont typeface="+mj-lt"/>
              <a:buAutoNum type="arabicPeriod"/>
            </a:pPr>
            <a:r>
              <a:rPr lang="en-US" sz="3600" dirty="0"/>
              <a:t>Bingos</a:t>
            </a:r>
          </a:p>
          <a:p>
            <a:pPr marL="514350" indent="-514350" algn="l">
              <a:buFont typeface="+mj-lt"/>
              <a:buAutoNum type="arabicPeriod"/>
            </a:pPr>
            <a:r>
              <a:rPr lang="en-US" sz="3600" dirty="0"/>
              <a:t>Participation Points</a:t>
            </a:r>
          </a:p>
          <a:p>
            <a:pPr marL="514350" indent="-514350" algn="l">
              <a:buFont typeface="+mj-lt"/>
              <a:buAutoNum type="arabicPeriod"/>
            </a:pPr>
            <a:r>
              <a:rPr lang="en-US" sz="3600" dirty="0"/>
              <a:t>About Competitive Swimming</a:t>
            </a:r>
          </a:p>
          <a:p>
            <a:pPr marL="514350" indent="-514350" algn="l">
              <a:buFont typeface="+mj-lt"/>
              <a:buAutoNum type="arabicPeriod"/>
            </a:pPr>
            <a:r>
              <a:rPr lang="en-US" sz="3600" dirty="0"/>
              <a:t>About Edmonton Keyano</a:t>
            </a:r>
          </a:p>
          <a:p>
            <a:pPr marL="514350" indent="-514350" algn="l">
              <a:buFont typeface="+mj-lt"/>
              <a:buAutoNum type="arabicPeriod"/>
            </a:pPr>
            <a:r>
              <a:rPr lang="en-US" sz="3600" dirty="0"/>
              <a:t>More from the Development Program</a:t>
            </a:r>
          </a:p>
          <a:p>
            <a:pPr marL="514350" indent="-514350" algn="l">
              <a:buFont typeface="+mj-lt"/>
              <a:buAutoNum type="arabicPeriod"/>
            </a:pPr>
            <a:r>
              <a:rPr lang="en-US" sz="3600" dirty="0"/>
              <a:t>Questions</a:t>
            </a:r>
          </a:p>
        </p:txBody>
      </p:sp>
    </p:spTree>
    <p:extLst>
      <p:ext uri="{BB962C8B-B14F-4D97-AF65-F5344CB8AC3E}">
        <p14:creationId xmlns:p14="http://schemas.microsoft.com/office/powerpoint/2010/main" val="874630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dirty="0"/>
              <a:t>Sign up</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6"/>
            <a:ext cx="10293180" cy="4382472"/>
          </a:xfrm>
        </p:spPr>
        <p:txBody>
          <a:bodyPr>
            <a:normAutofit fontScale="55000" lnSpcReduction="20000"/>
          </a:bodyPr>
          <a:lstStyle/>
          <a:p>
            <a:pPr algn="l"/>
            <a:r>
              <a:rPr lang="en-US" sz="4200" b="1" dirty="0">
                <a:solidFill>
                  <a:srgbClr val="0070C0"/>
                </a:solidFill>
              </a:rPr>
              <a:t>No Shows</a:t>
            </a:r>
          </a:p>
          <a:p>
            <a:pPr algn="l"/>
            <a:r>
              <a:rPr lang="en-US" sz="3600" dirty="0"/>
              <a:t>Bingo Halls must meet AGLC requirements for volunteers</a:t>
            </a:r>
            <a:r>
              <a:rPr lang="en-US" sz="3600" b="0" i="0" dirty="0">
                <a:effectLst/>
              </a:rPr>
              <a:t>. A No Show violates AGLC requirements and thus can result in a $1,000 fine to the club and possible loss of future bingo events. </a:t>
            </a:r>
          </a:p>
          <a:p>
            <a:pPr algn="l"/>
            <a:r>
              <a:rPr lang="en-US" sz="3600" b="0" i="0" dirty="0">
                <a:effectLst/>
              </a:rPr>
              <a:t>No Shows under Keyano policy result in a fine of $300 and potential loss of privilege to volunteer at future events. </a:t>
            </a:r>
            <a:endParaRPr lang="en-US" sz="3600" dirty="0"/>
          </a:p>
          <a:p>
            <a:pPr algn="l"/>
            <a:r>
              <a:rPr lang="en-US" sz="4200" b="1" dirty="0">
                <a:solidFill>
                  <a:srgbClr val="0070C0"/>
                </a:solidFill>
              </a:rPr>
              <a:t>Sign-up period</a:t>
            </a:r>
          </a:p>
          <a:p>
            <a:pPr algn="l"/>
            <a:r>
              <a:rPr lang="en-US" sz="3600" dirty="0">
                <a:solidFill>
                  <a:srgbClr val="212529"/>
                </a:solidFill>
              </a:rPr>
              <a:t>Bingos are posted 1-2 months ahead after an announcement to all members of the posting date and time. Members may sign up for bingos up to their Trimester maximum at that time. </a:t>
            </a:r>
            <a:endParaRPr lang="en-US" sz="3600" b="0" i="0" dirty="0">
              <a:solidFill>
                <a:srgbClr val="212529"/>
              </a:solidFill>
              <a:effectLst/>
            </a:endParaRPr>
          </a:p>
          <a:p>
            <a:pPr algn="l"/>
            <a:r>
              <a:rPr lang="en-US" sz="3600" dirty="0">
                <a:solidFill>
                  <a:srgbClr val="212529"/>
                </a:solidFill>
              </a:rPr>
              <a:t>Sign up remains open until 10-14 days out from an event. At that point sign ups are closed and those signed up are committed to their volunteer shift. </a:t>
            </a:r>
          </a:p>
          <a:p>
            <a:pPr algn="l"/>
            <a:r>
              <a:rPr lang="en-US" sz="4200" b="1" dirty="0">
                <a:solidFill>
                  <a:srgbClr val="0070C0"/>
                </a:solidFill>
              </a:rPr>
              <a:t>Dropping Bingos after sign-up closes</a:t>
            </a:r>
          </a:p>
          <a:p>
            <a:pPr algn="l"/>
            <a:r>
              <a:rPr lang="en-US" sz="3600" dirty="0">
                <a:solidFill>
                  <a:srgbClr val="212529"/>
                </a:solidFill>
              </a:rPr>
              <a:t>Signing up for a bingo is a formal commitment. You may not drop a bingo shift after the sign-up period closes; however, you may try to find someone else to take the shift for you. Our Bingo Coordinator may help in this regard, however, remember that the shift remains your responsibility until someone else agrees to take it for you. </a:t>
            </a:r>
          </a:p>
        </p:txBody>
      </p:sp>
    </p:spTree>
    <p:extLst>
      <p:ext uri="{BB962C8B-B14F-4D97-AF65-F5344CB8AC3E}">
        <p14:creationId xmlns:p14="http://schemas.microsoft.com/office/powerpoint/2010/main" val="1468205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610391" y="777240"/>
            <a:ext cx="10768365" cy="814054"/>
          </a:xfrm>
        </p:spPr>
        <p:txBody>
          <a:bodyPr anchor="t">
            <a:normAutofit/>
          </a:bodyPr>
          <a:lstStyle/>
          <a:p>
            <a:r>
              <a:rPr lang="en-US" sz="4800" dirty="0"/>
              <a:t>Bingo Sign up</a:t>
            </a:r>
            <a:endParaRPr lang="en-KN" sz="4800" dirty="0"/>
          </a:p>
        </p:txBody>
      </p:sp>
      <p:pic>
        <p:nvPicPr>
          <p:cNvPr id="3" name="Picture 2">
            <a:extLst>
              <a:ext uri="{FF2B5EF4-FFF2-40B4-BE49-F238E27FC236}">
                <a16:creationId xmlns:a16="http://schemas.microsoft.com/office/drawing/2014/main" id="{176E7C8E-505C-39E6-780E-F68BF2592922}"/>
              </a:ext>
            </a:extLst>
          </p:cNvPr>
          <p:cNvPicPr>
            <a:picLocks noChangeAspect="1"/>
          </p:cNvPicPr>
          <p:nvPr/>
        </p:nvPicPr>
        <p:blipFill>
          <a:blip r:embed="rId2"/>
          <a:stretch>
            <a:fillRect/>
          </a:stretch>
        </p:blipFill>
        <p:spPr>
          <a:xfrm>
            <a:off x="1142836" y="4379416"/>
            <a:ext cx="2654785" cy="2284855"/>
          </a:xfrm>
          <a:prstGeom prst="rect">
            <a:avLst/>
          </a:prstGeom>
        </p:spPr>
      </p:pic>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610390" y="1591294"/>
            <a:ext cx="10768365" cy="1227472"/>
          </a:xfrm>
          <a:ln>
            <a:noFill/>
          </a:ln>
        </p:spPr>
        <p:txBody>
          <a:bodyPr anchor="ctr">
            <a:normAutofit/>
          </a:bodyPr>
          <a:lstStyle/>
          <a:p>
            <a:pPr algn="l"/>
            <a:r>
              <a:rPr lang="en-US" sz="1800" b="1" dirty="0">
                <a:solidFill>
                  <a:srgbClr val="0070C0"/>
                </a:solidFill>
              </a:rPr>
              <a:t>Where do I sign up for a Bingo?</a:t>
            </a:r>
          </a:p>
          <a:p>
            <a:pPr algn="l"/>
            <a:r>
              <a:rPr lang="en-US" sz="1700" dirty="0"/>
              <a:t>Please remember the date and time for your shift. Keyano has thousands of bingo shifts every year and every one of them is critical. Show up on time at the correct bingo hall location for your event. </a:t>
            </a:r>
          </a:p>
        </p:txBody>
      </p:sp>
      <p:graphicFrame>
        <p:nvGraphicFramePr>
          <p:cNvPr id="14" name="Table 13">
            <a:extLst>
              <a:ext uri="{FF2B5EF4-FFF2-40B4-BE49-F238E27FC236}">
                <a16:creationId xmlns:a16="http://schemas.microsoft.com/office/drawing/2014/main" id="{CCB5409F-55D7-6DF1-C2C1-719342E11217}"/>
              </a:ext>
            </a:extLst>
          </p:cNvPr>
          <p:cNvGraphicFramePr>
            <a:graphicFrameLocks noGrp="1"/>
          </p:cNvGraphicFramePr>
          <p:nvPr>
            <p:extLst>
              <p:ext uri="{D42A27DB-BD31-4B8C-83A1-F6EECF244321}">
                <p14:modId xmlns:p14="http://schemas.microsoft.com/office/powerpoint/2010/main" val="589932061"/>
              </p:ext>
            </p:extLst>
          </p:nvPr>
        </p:nvGraphicFramePr>
        <p:xfrm>
          <a:off x="964416" y="3141891"/>
          <a:ext cx="10414341" cy="914400"/>
        </p:xfrm>
        <a:graphic>
          <a:graphicData uri="http://schemas.openxmlformats.org/drawingml/2006/table">
            <a:tbl>
              <a:tblPr firstRow="1" bandRow="1">
                <a:tableStyleId>{5C22544A-7EE6-4342-B048-85BDC9FD1C3A}</a:tableStyleId>
              </a:tblPr>
              <a:tblGrid>
                <a:gridCol w="3471447">
                  <a:extLst>
                    <a:ext uri="{9D8B030D-6E8A-4147-A177-3AD203B41FA5}">
                      <a16:colId xmlns:a16="http://schemas.microsoft.com/office/drawing/2014/main" val="3655368108"/>
                    </a:ext>
                  </a:extLst>
                </a:gridCol>
                <a:gridCol w="3471447">
                  <a:extLst>
                    <a:ext uri="{9D8B030D-6E8A-4147-A177-3AD203B41FA5}">
                      <a16:colId xmlns:a16="http://schemas.microsoft.com/office/drawing/2014/main" val="4258775336"/>
                    </a:ext>
                  </a:extLst>
                </a:gridCol>
                <a:gridCol w="3471447">
                  <a:extLst>
                    <a:ext uri="{9D8B030D-6E8A-4147-A177-3AD203B41FA5}">
                      <a16:colId xmlns:a16="http://schemas.microsoft.com/office/drawing/2014/main" val="1238654084"/>
                    </a:ext>
                  </a:extLst>
                </a:gridCol>
              </a:tblGrid>
              <a:tr h="774088">
                <a:tc>
                  <a:txBody>
                    <a:bodyPr/>
                    <a:lstStyle/>
                    <a:p>
                      <a:r>
                        <a:rPr lang="en-CA" dirty="0"/>
                        <a:t>SIGN IN</a:t>
                      </a:r>
                    </a:p>
                    <a:p>
                      <a:r>
                        <a:rPr lang="en-CA" b="0" dirty="0"/>
                        <a:t>Go to sign in at top right. </a:t>
                      </a:r>
                    </a:p>
                  </a:txBody>
                  <a:tcPr>
                    <a:solidFill>
                      <a:schemeClr val="bg1">
                        <a:lumMod val="65000"/>
                      </a:schemeClr>
                    </a:solidFill>
                  </a:tcPr>
                </a:tc>
                <a:tc>
                  <a:txBody>
                    <a:bodyPr/>
                    <a:lstStyle/>
                    <a:p>
                      <a:r>
                        <a:rPr lang="en-CA" dirty="0"/>
                        <a:t>Go to Events</a:t>
                      </a:r>
                    </a:p>
                    <a:p>
                      <a:r>
                        <a:rPr lang="en-CA" b="0" dirty="0"/>
                        <a:t>Click on the menu bar once you have signed in.</a:t>
                      </a:r>
                    </a:p>
                  </a:txBody>
                  <a:tcPr>
                    <a:solidFill>
                      <a:schemeClr val="bg1">
                        <a:lumMod val="65000"/>
                      </a:schemeClr>
                    </a:solidFill>
                  </a:tcPr>
                </a:tc>
                <a:tc>
                  <a:txBody>
                    <a:bodyPr/>
                    <a:lstStyle/>
                    <a:p>
                      <a:r>
                        <a:rPr lang="en-CA" dirty="0"/>
                        <a:t>Browse and Select your Bingo</a:t>
                      </a:r>
                    </a:p>
                    <a:p>
                      <a:r>
                        <a:rPr lang="en-CA" b="0" dirty="0"/>
                        <a:t>Select </a:t>
                      </a:r>
                      <a:r>
                        <a:rPr lang="en-CA" b="0" i="1" u="sng" dirty="0"/>
                        <a:t>Job Sign-up</a:t>
                      </a:r>
                      <a:r>
                        <a:rPr lang="en-CA" b="0" dirty="0"/>
                        <a:t> to complete your sign up.</a:t>
                      </a:r>
                    </a:p>
                  </a:txBody>
                  <a:tcPr>
                    <a:solidFill>
                      <a:schemeClr val="bg1">
                        <a:lumMod val="65000"/>
                      </a:schemeClr>
                    </a:solidFill>
                  </a:tcPr>
                </a:tc>
                <a:extLst>
                  <a:ext uri="{0D108BD9-81ED-4DB2-BD59-A6C34878D82A}">
                    <a16:rowId xmlns:a16="http://schemas.microsoft.com/office/drawing/2014/main" val="3059588346"/>
                  </a:ext>
                </a:extLst>
              </a:tr>
            </a:tbl>
          </a:graphicData>
        </a:graphic>
      </p:graphicFrame>
      <p:pic>
        <p:nvPicPr>
          <p:cNvPr id="6" name="Picture 5">
            <a:extLst>
              <a:ext uri="{FF2B5EF4-FFF2-40B4-BE49-F238E27FC236}">
                <a16:creationId xmlns:a16="http://schemas.microsoft.com/office/drawing/2014/main" id="{BB2A816F-1173-1418-B213-CF8078A1699A}"/>
              </a:ext>
            </a:extLst>
          </p:cNvPr>
          <p:cNvPicPr>
            <a:picLocks noChangeAspect="1"/>
          </p:cNvPicPr>
          <p:nvPr/>
        </p:nvPicPr>
        <p:blipFill>
          <a:blip r:embed="rId3"/>
          <a:stretch>
            <a:fillRect/>
          </a:stretch>
        </p:blipFill>
        <p:spPr>
          <a:xfrm>
            <a:off x="4929024" y="4596680"/>
            <a:ext cx="2333951" cy="2095792"/>
          </a:xfrm>
          <a:prstGeom prst="rect">
            <a:avLst/>
          </a:prstGeom>
        </p:spPr>
      </p:pic>
      <p:pic>
        <p:nvPicPr>
          <p:cNvPr id="9" name="Picture 8">
            <a:extLst>
              <a:ext uri="{FF2B5EF4-FFF2-40B4-BE49-F238E27FC236}">
                <a16:creationId xmlns:a16="http://schemas.microsoft.com/office/drawing/2014/main" id="{FD639166-FF90-7156-0234-568377899188}"/>
              </a:ext>
            </a:extLst>
          </p:cNvPr>
          <p:cNvPicPr>
            <a:picLocks noChangeAspect="1"/>
          </p:cNvPicPr>
          <p:nvPr/>
        </p:nvPicPr>
        <p:blipFill>
          <a:blip r:embed="rId4"/>
          <a:stretch>
            <a:fillRect/>
          </a:stretch>
        </p:blipFill>
        <p:spPr>
          <a:xfrm>
            <a:off x="8040717" y="4419765"/>
            <a:ext cx="3338038" cy="2272707"/>
          </a:xfrm>
          <a:prstGeom prst="rect">
            <a:avLst/>
          </a:prstGeom>
        </p:spPr>
      </p:pic>
    </p:spTree>
    <p:extLst>
      <p:ext uri="{BB962C8B-B14F-4D97-AF65-F5344CB8AC3E}">
        <p14:creationId xmlns:p14="http://schemas.microsoft.com/office/powerpoint/2010/main" val="436592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b="1" dirty="0"/>
              <a:t>Participation Points</a:t>
            </a:r>
            <a:endParaRPr lang="en-KN" b="1"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7"/>
            <a:ext cx="10293180" cy="3664634"/>
          </a:xfrm>
        </p:spPr>
        <p:txBody>
          <a:bodyPr>
            <a:normAutofit lnSpcReduction="10000"/>
          </a:bodyPr>
          <a:lstStyle/>
          <a:p>
            <a:pPr algn="l"/>
            <a:endParaRPr lang="en-US" sz="3200" dirty="0"/>
          </a:p>
          <a:p>
            <a:r>
              <a:rPr lang="en-US" sz="4000" b="1" dirty="0"/>
              <a:t>How are competitions organized?</a:t>
            </a:r>
          </a:p>
          <a:p>
            <a:r>
              <a:rPr lang="en-US" sz="4000" b="1" dirty="0"/>
              <a:t>Becoming an official</a:t>
            </a:r>
          </a:p>
          <a:p>
            <a:r>
              <a:rPr lang="en-US" sz="4000" b="1" dirty="0"/>
              <a:t>How to earn Points?</a:t>
            </a:r>
          </a:p>
          <a:p>
            <a:r>
              <a:rPr lang="en-US" sz="4000" b="1" dirty="0"/>
              <a:t>Policy Highlights</a:t>
            </a:r>
          </a:p>
          <a:p>
            <a:r>
              <a:rPr lang="en-US" sz="4000" b="1" dirty="0"/>
              <a:t>Sign up</a:t>
            </a:r>
          </a:p>
        </p:txBody>
      </p:sp>
    </p:spTree>
    <p:extLst>
      <p:ext uri="{BB962C8B-B14F-4D97-AF65-F5344CB8AC3E}">
        <p14:creationId xmlns:p14="http://schemas.microsoft.com/office/powerpoint/2010/main" val="3384426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1122363"/>
            <a:ext cx="10098546" cy="1121434"/>
          </a:xfrm>
        </p:spPr>
        <p:txBody>
          <a:bodyPr>
            <a:normAutofit fontScale="90000"/>
          </a:bodyPr>
          <a:lstStyle/>
          <a:p>
            <a:r>
              <a:rPr lang="en-US" dirty="0"/>
              <a:t>How are competitions organized?</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6"/>
            <a:ext cx="10293180" cy="4157004"/>
          </a:xfrm>
        </p:spPr>
        <p:txBody>
          <a:bodyPr>
            <a:normAutofit fontScale="55000" lnSpcReduction="20000"/>
          </a:bodyPr>
          <a:lstStyle/>
          <a:p>
            <a:pPr algn="l"/>
            <a:r>
              <a:rPr lang="en-US" sz="3200" b="1" dirty="0">
                <a:solidFill>
                  <a:srgbClr val="0070C0"/>
                </a:solidFill>
              </a:rPr>
              <a:t>What are swim meets?</a:t>
            </a:r>
          </a:p>
          <a:p>
            <a:pPr algn="l"/>
            <a:r>
              <a:rPr lang="en-US" sz="2800" b="0" i="0" dirty="0">
                <a:solidFill>
                  <a:srgbClr val="212529"/>
                </a:solidFill>
                <a:effectLst/>
              </a:rPr>
              <a:t>Swim meets are the target for our swimmers. Every group has a specific swim meet calendar, which you are expected to follow to the best of your ability. Here are a few bits about swim meets: </a:t>
            </a:r>
          </a:p>
          <a:p>
            <a:pPr marL="914400" lvl="1" indent="-457200" algn="l">
              <a:buFont typeface="Arial" panose="020B0604020202020204" pitchFamily="34" charset="0"/>
              <a:buChar char="•"/>
            </a:pPr>
            <a:r>
              <a:rPr lang="en-US" sz="2700" b="0" i="0" dirty="0">
                <a:solidFill>
                  <a:srgbClr val="212529"/>
                </a:solidFill>
                <a:effectLst/>
              </a:rPr>
              <a:t>Meets take place one of two pool lengths: Short course (25 m) and Long Course (50 m);</a:t>
            </a:r>
          </a:p>
          <a:p>
            <a:pPr marL="914400" lvl="1" indent="-457200" algn="l">
              <a:buFont typeface="Arial" panose="020B0604020202020204" pitchFamily="34" charset="0"/>
              <a:buChar char="•"/>
            </a:pPr>
            <a:r>
              <a:rPr lang="en-US" sz="2700" b="0" i="0" dirty="0">
                <a:solidFill>
                  <a:srgbClr val="212529"/>
                </a:solidFill>
                <a:effectLst/>
              </a:rPr>
              <a:t>Keyano runs Bear Cubs race nights to introduce swimmers to a swim meet setting;</a:t>
            </a:r>
          </a:p>
          <a:p>
            <a:pPr marL="914400" lvl="1" indent="-457200" algn="l">
              <a:buFont typeface="Arial" panose="020B0604020202020204" pitchFamily="34" charset="0"/>
              <a:buChar char="•"/>
            </a:pPr>
            <a:r>
              <a:rPr lang="en-US" sz="2700" b="0" i="0" dirty="0">
                <a:solidFill>
                  <a:srgbClr val="212529"/>
                </a:solidFill>
                <a:effectLst/>
              </a:rPr>
              <a:t>Novice meets are open to any swimmer, whereas some meets have qualification standards;</a:t>
            </a:r>
          </a:p>
          <a:p>
            <a:pPr marL="914400" lvl="1" indent="-457200" algn="l">
              <a:buFont typeface="Arial" panose="020B0604020202020204" pitchFamily="34" charset="0"/>
              <a:buChar char="•"/>
            </a:pPr>
            <a:r>
              <a:rPr lang="en-US" sz="2700" b="0" i="0" dirty="0">
                <a:solidFill>
                  <a:srgbClr val="212529"/>
                </a:solidFill>
                <a:effectLst/>
              </a:rPr>
              <a:t>Meets can be local or require travel to another city nationally or internationally;</a:t>
            </a:r>
          </a:p>
          <a:p>
            <a:pPr marL="914400" lvl="1" indent="-457200" algn="l">
              <a:buFont typeface="Arial" panose="020B0604020202020204" pitchFamily="34" charset="0"/>
              <a:buChar char="•"/>
            </a:pPr>
            <a:r>
              <a:rPr lang="en-US" sz="2700" b="0" i="0" dirty="0">
                <a:solidFill>
                  <a:srgbClr val="212529"/>
                </a:solidFill>
                <a:effectLst/>
              </a:rPr>
              <a:t>Qualification standards in swimming go off your actual age as of each competition, and not your year of birth like many team sports;</a:t>
            </a:r>
          </a:p>
          <a:p>
            <a:pPr marL="914400" lvl="1" indent="-457200" algn="l">
              <a:buFont typeface="Arial" panose="020B0604020202020204" pitchFamily="34" charset="0"/>
              <a:buChar char="•"/>
            </a:pPr>
            <a:r>
              <a:rPr lang="en-US" sz="2700" b="0" i="0" dirty="0">
                <a:solidFill>
                  <a:srgbClr val="212529"/>
                </a:solidFill>
                <a:effectLst/>
              </a:rPr>
              <a:t>Costs for participation are independent of the financial membership requirements. </a:t>
            </a:r>
          </a:p>
          <a:p>
            <a:pPr algn="l"/>
            <a:br>
              <a:rPr lang="en-US" sz="3200" dirty="0"/>
            </a:br>
            <a:r>
              <a:rPr lang="en-US" sz="3200" b="1" dirty="0">
                <a:solidFill>
                  <a:srgbClr val="0070C0"/>
                </a:solidFill>
              </a:rPr>
              <a:t>How do parents run swim meets?</a:t>
            </a:r>
          </a:p>
          <a:p>
            <a:pPr algn="l"/>
            <a:r>
              <a:rPr lang="en-US" sz="2800" b="0" i="0" dirty="0">
                <a:solidFill>
                  <a:srgbClr val="212529"/>
                </a:solidFill>
                <a:effectLst/>
              </a:rPr>
              <a:t>Swim meets run anywhere from 8 to 16 lanes of racing at a time. Behind each lane at least 2 timers are required, as well as stroke judges and turn judges to watch for infractions. Add to that the referee, starter, electronics timing system operators, results and data desk, and usually a hospitality room and you have between 40-80 officials required per session at a swim meet. Our largest swim meet hosts 8 sessions, so you can see </a:t>
            </a:r>
            <a:r>
              <a:rPr lang="en-US" sz="2800" dirty="0">
                <a:solidFill>
                  <a:srgbClr val="212529"/>
                </a:solidFill>
              </a:rPr>
              <a:t>how parents play an essential role in officiating the sport. </a:t>
            </a:r>
          </a:p>
          <a:p>
            <a:pPr algn="l"/>
            <a:r>
              <a:rPr lang="en-US" sz="2800" b="0" i="0" dirty="0">
                <a:solidFill>
                  <a:srgbClr val="212529"/>
                </a:solidFill>
                <a:effectLst/>
              </a:rPr>
              <a:t>Parents will start in simple roles like Timer. A swim meet session is typically 3-4 hours; swimmers will have a warm-up period prior to starting the race session. </a:t>
            </a:r>
          </a:p>
        </p:txBody>
      </p:sp>
    </p:spTree>
    <p:extLst>
      <p:ext uri="{BB962C8B-B14F-4D97-AF65-F5344CB8AC3E}">
        <p14:creationId xmlns:p14="http://schemas.microsoft.com/office/powerpoint/2010/main" val="112225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846791"/>
            <a:ext cx="10098546" cy="1121434"/>
          </a:xfrm>
        </p:spPr>
        <p:txBody>
          <a:bodyPr>
            <a:normAutofit/>
          </a:bodyPr>
          <a:lstStyle/>
          <a:p>
            <a:r>
              <a:rPr lang="en-US" dirty="0"/>
              <a:t>More on Competitions</a:t>
            </a:r>
            <a:endParaRPr lang="en-KN" dirty="0"/>
          </a:p>
        </p:txBody>
      </p:sp>
      <p:graphicFrame>
        <p:nvGraphicFramePr>
          <p:cNvPr id="2" name="Table 1">
            <a:extLst>
              <a:ext uri="{FF2B5EF4-FFF2-40B4-BE49-F238E27FC236}">
                <a16:creationId xmlns:a16="http://schemas.microsoft.com/office/drawing/2014/main" id="{F6942967-D8DC-E989-E806-C760F03D8A27}"/>
              </a:ext>
            </a:extLst>
          </p:cNvPr>
          <p:cNvGraphicFramePr>
            <a:graphicFrameLocks noGrp="1"/>
          </p:cNvGraphicFramePr>
          <p:nvPr>
            <p:extLst>
              <p:ext uri="{D42A27DB-BD31-4B8C-83A1-F6EECF244321}">
                <p14:modId xmlns:p14="http://schemas.microsoft.com/office/powerpoint/2010/main" val="3063856142"/>
              </p:ext>
            </p:extLst>
          </p:nvPr>
        </p:nvGraphicFramePr>
        <p:xfrm>
          <a:off x="453720" y="1975508"/>
          <a:ext cx="11107803" cy="4394200"/>
        </p:xfrm>
        <a:graphic>
          <a:graphicData uri="http://schemas.openxmlformats.org/drawingml/2006/table">
            <a:tbl>
              <a:tblPr firstRow="1" bandRow="1">
                <a:tableStyleId>{5C22544A-7EE6-4342-B048-85BDC9FD1C3A}</a:tableStyleId>
              </a:tblPr>
              <a:tblGrid>
                <a:gridCol w="2089064">
                  <a:extLst>
                    <a:ext uri="{9D8B030D-6E8A-4147-A177-3AD203B41FA5}">
                      <a16:colId xmlns:a16="http://schemas.microsoft.com/office/drawing/2014/main" val="4072814863"/>
                    </a:ext>
                  </a:extLst>
                </a:gridCol>
                <a:gridCol w="6100175">
                  <a:extLst>
                    <a:ext uri="{9D8B030D-6E8A-4147-A177-3AD203B41FA5}">
                      <a16:colId xmlns:a16="http://schemas.microsoft.com/office/drawing/2014/main" val="1575751653"/>
                    </a:ext>
                  </a:extLst>
                </a:gridCol>
                <a:gridCol w="2918564">
                  <a:extLst>
                    <a:ext uri="{9D8B030D-6E8A-4147-A177-3AD203B41FA5}">
                      <a16:colId xmlns:a16="http://schemas.microsoft.com/office/drawing/2014/main" val="487806403"/>
                    </a:ext>
                  </a:extLst>
                </a:gridCol>
              </a:tblGrid>
              <a:tr h="370840">
                <a:tc>
                  <a:txBody>
                    <a:bodyPr/>
                    <a:lstStyle/>
                    <a:p>
                      <a:r>
                        <a:rPr lang="en-CA" dirty="0"/>
                        <a:t>Meet level</a:t>
                      </a:r>
                    </a:p>
                  </a:txBody>
                  <a:tcPr/>
                </a:tc>
                <a:tc>
                  <a:txBody>
                    <a:bodyPr/>
                    <a:lstStyle/>
                    <a:p>
                      <a:r>
                        <a:rPr lang="en-CA" dirty="0"/>
                        <a:t>Suitability / Description</a:t>
                      </a:r>
                    </a:p>
                  </a:txBody>
                  <a:tcPr/>
                </a:tc>
                <a:tc>
                  <a:txBody>
                    <a:bodyPr/>
                    <a:lstStyle/>
                    <a:p>
                      <a:r>
                        <a:rPr lang="en-CA" dirty="0"/>
                        <a:t>Parent Role</a:t>
                      </a:r>
                    </a:p>
                  </a:txBody>
                  <a:tcPr/>
                </a:tc>
                <a:extLst>
                  <a:ext uri="{0D108BD9-81ED-4DB2-BD59-A6C34878D82A}">
                    <a16:rowId xmlns:a16="http://schemas.microsoft.com/office/drawing/2014/main" val="2969660295"/>
                  </a:ext>
                </a:extLst>
              </a:tr>
              <a:tr h="370840">
                <a:tc>
                  <a:txBody>
                    <a:bodyPr/>
                    <a:lstStyle/>
                    <a:p>
                      <a:r>
                        <a:rPr lang="en-CA" sz="1600" dirty="0"/>
                        <a:t>In-house Race Nights (Bear Cubs)</a:t>
                      </a:r>
                    </a:p>
                  </a:txBody>
                  <a:tcPr/>
                </a:tc>
                <a:tc>
                  <a:txBody>
                    <a:bodyPr/>
                    <a:lstStyle/>
                    <a:p>
                      <a:r>
                        <a:rPr lang="en-CA" sz="1600" dirty="0"/>
                        <a:t>This is for every little one. These are not sanctioned and therefore free for participants. Keyano runs these as an orientation to get new swimmers used to the environment of a swim meet.</a:t>
                      </a:r>
                    </a:p>
                  </a:txBody>
                  <a:tcPr/>
                </a:tc>
                <a:tc>
                  <a:txBody>
                    <a:bodyPr/>
                    <a:lstStyle/>
                    <a:p>
                      <a:r>
                        <a:rPr lang="en-CA" sz="1600" dirty="0"/>
                        <a:t>We keep this as bare bones as possible. Usually need 10-15 volunteers for timing and data entry. </a:t>
                      </a:r>
                    </a:p>
                  </a:txBody>
                  <a:tcPr/>
                </a:tc>
                <a:extLst>
                  <a:ext uri="{0D108BD9-81ED-4DB2-BD59-A6C34878D82A}">
                    <a16:rowId xmlns:a16="http://schemas.microsoft.com/office/drawing/2014/main" val="3974098081"/>
                  </a:ext>
                </a:extLst>
              </a:tr>
              <a:tr h="370840">
                <a:tc>
                  <a:txBody>
                    <a:bodyPr/>
                    <a:lstStyle/>
                    <a:p>
                      <a:r>
                        <a:rPr lang="en-CA" sz="1600" dirty="0"/>
                        <a:t>Novice Meets</a:t>
                      </a:r>
                    </a:p>
                  </a:txBody>
                  <a:tcPr/>
                </a:tc>
                <a:tc>
                  <a:txBody>
                    <a:bodyPr/>
                    <a:lstStyle/>
                    <a:p>
                      <a:r>
                        <a:rPr lang="en-CA" sz="1600" dirty="0"/>
                        <a:t>Must have clearance from your coach to enter. These meets are shorter and have a marshalling area for swimmers to be corralled and shown to their lane for racing. </a:t>
                      </a:r>
                    </a:p>
                  </a:txBody>
                  <a:tcPr/>
                </a:tc>
                <a:tc>
                  <a:txBody>
                    <a:bodyPr/>
                    <a:lstStyle/>
                    <a:p>
                      <a:r>
                        <a:rPr lang="en-CA" sz="1600" dirty="0"/>
                        <a:t>Keyano hosts a novice Friday night at Candy Cane. Volunteers needed when Keyano hosts.</a:t>
                      </a:r>
                    </a:p>
                  </a:txBody>
                  <a:tcPr/>
                </a:tc>
                <a:extLst>
                  <a:ext uri="{0D108BD9-81ED-4DB2-BD59-A6C34878D82A}">
                    <a16:rowId xmlns:a16="http://schemas.microsoft.com/office/drawing/2014/main" val="3210874575"/>
                  </a:ext>
                </a:extLst>
              </a:tr>
              <a:tr h="370840">
                <a:tc>
                  <a:txBody>
                    <a:bodyPr/>
                    <a:lstStyle/>
                    <a:p>
                      <a:r>
                        <a:rPr lang="en-CA" sz="1600" dirty="0"/>
                        <a:t>Invitational Meets</a:t>
                      </a:r>
                    </a:p>
                  </a:txBody>
                  <a:tcPr/>
                </a:tc>
                <a:tc>
                  <a:txBody>
                    <a:bodyPr/>
                    <a:lstStyle/>
                    <a:p>
                      <a:r>
                        <a:rPr lang="en-CA" sz="1600" dirty="0"/>
                        <a:t>Keyano hosts several of these, where out of town clubs come to compete. These will all have either a Qualifying Standard or a guideline. Swimmers will be invited based on their group.</a:t>
                      </a:r>
                    </a:p>
                  </a:txBody>
                  <a:tcPr/>
                </a:tc>
                <a:tc>
                  <a:txBody>
                    <a:bodyPr/>
                    <a:lstStyle/>
                    <a:p>
                      <a:r>
                        <a:rPr lang="en-CA" sz="1600" dirty="0"/>
                        <a:t>Parents should be increasing their official certification to take on higher positions. </a:t>
                      </a:r>
                    </a:p>
                  </a:txBody>
                  <a:tcPr/>
                </a:tc>
                <a:extLst>
                  <a:ext uri="{0D108BD9-81ED-4DB2-BD59-A6C34878D82A}">
                    <a16:rowId xmlns:a16="http://schemas.microsoft.com/office/drawing/2014/main" val="1623651237"/>
                  </a:ext>
                </a:extLst>
              </a:tr>
              <a:tr h="370840">
                <a:tc>
                  <a:txBody>
                    <a:bodyPr/>
                    <a:lstStyle/>
                    <a:p>
                      <a:r>
                        <a:rPr lang="en-CA" sz="1600" dirty="0"/>
                        <a:t>Provincial Meets</a:t>
                      </a:r>
                    </a:p>
                  </a:txBody>
                  <a:tcPr/>
                </a:tc>
                <a:tc>
                  <a:txBody>
                    <a:bodyPr/>
                    <a:lstStyle/>
                    <a:p>
                      <a:r>
                        <a:rPr lang="en-CA" sz="1600" dirty="0"/>
                        <a:t>Swim Alberta awards their championship meets to Alberta clubs to host. </a:t>
                      </a:r>
                    </a:p>
                    <a:p>
                      <a:pPr marL="285750" indent="-285750">
                        <a:buFont typeface="Arial" panose="020B0604020202020204" pitchFamily="34" charset="0"/>
                        <a:buChar char="•"/>
                      </a:pPr>
                      <a:r>
                        <a:rPr lang="en-CA" sz="1600" dirty="0"/>
                        <a:t>Alberta Festival is for 10u girls / 11u boys </a:t>
                      </a:r>
                    </a:p>
                    <a:p>
                      <a:pPr marL="285750" indent="-285750">
                        <a:buFont typeface="Arial" panose="020B0604020202020204" pitchFamily="34" charset="0"/>
                        <a:buChar char="•"/>
                      </a:pPr>
                      <a:r>
                        <a:rPr lang="en-CA" sz="1600" dirty="0"/>
                        <a:t>Alberta Trials starts at 11u girls / 12u boys</a:t>
                      </a:r>
                    </a:p>
                    <a:p>
                      <a:pPr marL="285750" indent="-285750">
                        <a:buFont typeface="Arial" panose="020B0604020202020204" pitchFamily="34" charset="0"/>
                        <a:buChar char="•"/>
                      </a:pPr>
                      <a:r>
                        <a:rPr lang="en-CA" sz="1600" dirty="0"/>
                        <a:t>Alberta Championships is the highest competition in Alberta</a:t>
                      </a:r>
                    </a:p>
                  </a:txBody>
                  <a:tcPr/>
                </a:tc>
                <a:tc>
                  <a:txBody>
                    <a:bodyPr/>
                    <a:lstStyle/>
                    <a:p>
                      <a:r>
                        <a:rPr lang="en-CA" sz="1600" dirty="0"/>
                        <a:t>Keyano volunteers are needed when Keyano hosts (average 1 championships per year)</a:t>
                      </a:r>
                    </a:p>
                  </a:txBody>
                  <a:tcPr/>
                </a:tc>
                <a:extLst>
                  <a:ext uri="{0D108BD9-81ED-4DB2-BD59-A6C34878D82A}">
                    <a16:rowId xmlns:a16="http://schemas.microsoft.com/office/drawing/2014/main" val="1964200571"/>
                  </a:ext>
                </a:extLst>
              </a:tr>
            </a:tbl>
          </a:graphicData>
        </a:graphic>
      </p:graphicFrame>
    </p:spTree>
    <p:extLst>
      <p:ext uri="{BB962C8B-B14F-4D97-AF65-F5344CB8AC3E}">
        <p14:creationId xmlns:p14="http://schemas.microsoft.com/office/powerpoint/2010/main" val="1799944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1122363"/>
            <a:ext cx="10098546" cy="1121434"/>
          </a:xfrm>
        </p:spPr>
        <p:txBody>
          <a:bodyPr>
            <a:normAutofit/>
          </a:bodyPr>
          <a:lstStyle/>
          <a:p>
            <a:r>
              <a:rPr lang="en-US" dirty="0"/>
              <a:t>Becoming an Official</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6"/>
            <a:ext cx="10293180" cy="4157004"/>
          </a:xfrm>
        </p:spPr>
        <p:txBody>
          <a:bodyPr>
            <a:normAutofit fontScale="92500" lnSpcReduction="20000"/>
          </a:bodyPr>
          <a:lstStyle/>
          <a:p>
            <a:pPr algn="l"/>
            <a:r>
              <a:rPr lang="en-US" sz="3200" b="1" dirty="0">
                <a:solidFill>
                  <a:srgbClr val="0070C0"/>
                </a:solidFill>
              </a:rPr>
              <a:t>It’s Easy – Learn the sport and get involved</a:t>
            </a:r>
          </a:p>
          <a:p>
            <a:pPr algn="l"/>
            <a:r>
              <a:rPr lang="en-US" sz="2800" dirty="0">
                <a:solidFill>
                  <a:srgbClr val="212529"/>
                </a:solidFill>
              </a:rPr>
              <a:t>Your first step is a Swimming 101 officials' course. This was attended by nearly 80 parents on Oct 11 (amazing!) and we will be offering follow up courses as the season progresses. </a:t>
            </a:r>
          </a:p>
          <a:p>
            <a:pPr algn="l"/>
            <a:br>
              <a:rPr lang="en-US" sz="3200" dirty="0"/>
            </a:br>
            <a:r>
              <a:rPr lang="en-US" sz="3200" b="1" dirty="0">
                <a:solidFill>
                  <a:srgbClr val="0070C0"/>
                </a:solidFill>
              </a:rPr>
              <a:t>Being an official is… official</a:t>
            </a:r>
          </a:p>
          <a:p>
            <a:pPr algn="l"/>
            <a:r>
              <a:rPr lang="en-US" sz="2800" b="0" i="0" dirty="0">
                <a:solidFill>
                  <a:srgbClr val="212529"/>
                </a:solidFill>
                <a:effectLst/>
              </a:rPr>
              <a:t>All Keyano parents become Swimm</a:t>
            </a:r>
            <a:r>
              <a:rPr lang="en-US" sz="2800" dirty="0">
                <a:solidFill>
                  <a:srgbClr val="212529"/>
                </a:solidFill>
              </a:rPr>
              <a:t>ing Canada officials. This is different from sports like soccer where the number of officials are relatively low. </a:t>
            </a:r>
          </a:p>
          <a:p>
            <a:pPr algn="l"/>
            <a:r>
              <a:rPr lang="en-US" sz="2800" b="0" i="0" dirty="0">
                <a:solidFill>
                  <a:srgbClr val="212529"/>
                </a:solidFill>
                <a:effectLst/>
              </a:rPr>
              <a:t>After your first Swimmin</a:t>
            </a:r>
            <a:r>
              <a:rPr lang="en-US" sz="2800" dirty="0">
                <a:solidFill>
                  <a:srgbClr val="212529"/>
                </a:solidFill>
              </a:rPr>
              <a:t>g 101 course, you will be entered into the Swimming Canada officials’ database and receive login details to your online officials’ account. This is your personal account that will keep track of your officiating credentials throughout your time in the sport. </a:t>
            </a:r>
            <a:endParaRPr lang="en-US" sz="2800" b="0" i="0" dirty="0">
              <a:solidFill>
                <a:srgbClr val="212529"/>
              </a:solidFill>
              <a:effectLst/>
            </a:endParaRPr>
          </a:p>
        </p:txBody>
      </p:sp>
    </p:spTree>
    <p:extLst>
      <p:ext uri="{BB962C8B-B14F-4D97-AF65-F5344CB8AC3E}">
        <p14:creationId xmlns:p14="http://schemas.microsoft.com/office/powerpoint/2010/main" val="1494299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1122363"/>
            <a:ext cx="10098546" cy="1121434"/>
          </a:xfrm>
        </p:spPr>
        <p:txBody>
          <a:bodyPr>
            <a:normAutofit/>
          </a:bodyPr>
          <a:lstStyle/>
          <a:p>
            <a:r>
              <a:rPr lang="en-US" dirty="0"/>
              <a:t>How to Earn Participation Points</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6"/>
            <a:ext cx="7017143" cy="4157004"/>
          </a:xfrm>
        </p:spPr>
        <p:txBody>
          <a:bodyPr>
            <a:normAutofit/>
          </a:bodyPr>
          <a:lstStyle/>
          <a:p>
            <a:pPr algn="l"/>
            <a:r>
              <a:rPr lang="en-US" sz="3200" b="1" dirty="0">
                <a:solidFill>
                  <a:srgbClr val="0070C0"/>
                </a:solidFill>
              </a:rPr>
              <a:t>Participation Points Commitment</a:t>
            </a:r>
          </a:p>
          <a:p>
            <a:pPr algn="l"/>
            <a:r>
              <a:rPr lang="en-US" sz="2800" dirty="0">
                <a:solidFill>
                  <a:srgbClr val="212529"/>
                </a:solidFill>
              </a:rPr>
              <a:t>Every member in Keyano has a participation points commitment. This starts with getting active in Bronze, and then a formal points commitment in Silver (35pts) and Gold (65pts). </a:t>
            </a:r>
          </a:p>
          <a:p>
            <a:pPr algn="l"/>
            <a:br>
              <a:rPr lang="en-US" sz="3200" dirty="0"/>
            </a:br>
            <a:r>
              <a:rPr lang="en-US" sz="3200" b="1" dirty="0">
                <a:solidFill>
                  <a:srgbClr val="0070C0"/>
                </a:solidFill>
              </a:rPr>
              <a:t>How do I earn points?</a:t>
            </a:r>
          </a:p>
          <a:p>
            <a:pPr algn="l"/>
            <a:r>
              <a:rPr lang="en-US" sz="2800" b="0" i="0" dirty="0">
                <a:solidFill>
                  <a:srgbClr val="212529"/>
                </a:solidFill>
                <a:effectLst/>
              </a:rPr>
              <a:t>Volunteer work earns Participation </a:t>
            </a:r>
            <a:r>
              <a:rPr lang="en-US" sz="2800" dirty="0">
                <a:solidFill>
                  <a:srgbClr val="212529"/>
                </a:solidFill>
              </a:rPr>
              <a:t>P</a:t>
            </a:r>
            <a:r>
              <a:rPr lang="en-US" sz="2800" b="0" i="0" dirty="0">
                <a:solidFill>
                  <a:srgbClr val="212529"/>
                </a:solidFill>
                <a:effectLst/>
              </a:rPr>
              <a:t>oints. Common ways to earn those include:</a:t>
            </a:r>
          </a:p>
        </p:txBody>
      </p:sp>
      <p:graphicFrame>
        <p:nvGraphicFramePr>
          <p:cNvPr id="2" name="Table 1">
            <a:extLst>
              <a:ext uri="{FF2B5EF4-FFF2-40B4-BE49-F238E27FC236}">
                <a16:creationId xmlns:a16="http://schemas.microsoft.com/office/drawing/2014/main" id="{7778E831-EC81-E555-F79C-39B7DA800D7A}"/>
              </a:ext>
            </a:extLst>
          </p:cNvPr>
          <p:cNvGraphicFramePr>
            <a:graphicFrameLocks noGrp="1"/>
          </p:cNvGraphicFramePr>
          <p:nvPr>
            <p:extLst>
              <p:ext uri="{D42A27DB-BD31-4B8C-83A1-F6EECF244321}">
                <p14:modId xmlns:p14="http://schemas.microsoft.com/office/powerpoint/2010/main" val="3457522675"/>
              </p:ext>
            </p:extLst>
          </p:nvPr>
        </p:nvGraphicFramePr>
        <p:xfrm>
          <a:off x="8054235" y="2348049"/>
          <a:ext cx="3881400" cy="1854200"/>
        </p:xfrm>
        <a:graphic>
          <a:graphicData uri="http://schemas.openxmlformats.org/drawingml/2006/table">
            <a:tbl>
              <a:tblPr firstRow="1" bandRow="1">
                <a:tableStyleId>{5C22544A-7EE6-4342-B048-85BDC9FD1C3A}</a:tableStyleId>
              </a:tblPr>
              <a:tblGrid>
                <a:gridCol w="1940700">
                  <a:extLst>
                    <a:ext uri="{9D8B030D-6E8A-4147-A177-3AD203B41FA5}">
                      <a16:colId xmlns:a16="http://schemas.microsoft.com/office/drawing/2014/main" val="979739605"/>
                    </a:ext>
                  </a:extLst>
                </a:gridCol>
                <a:gridCol w="1940700">
                  <a:extLst>
                    <a:ext uri="{9D8B030D-6E8A-4147-A177-3AD203B41FA5}">
                      <a16:colId xmlns:a16="http://schemas.microsoft.com/office/drawing/2014/main" val="3617825813"/>
                    </a:ext>
                  </a:extLst>
                </a:gridCol>
              </a:tblGrid>
              <a:tr h="370840">
                <a:tc>
                  <a:txBody>
                    <a:bodyPr/>
                    <a:lstStyle/>
                    <a:p>
                      <a:r>
                        <a:rPr lang="en-CA" dirty="0"/>
                        <a:t>Group</a:t>
                      </a:r>
                    </a:p>
                  </a:txBody>
                  <a:tcPr/>
                </a:tc>
                <a:tc>
                  <a:txBody>
                    <a:bodyPr/>
                    <a:lstStyle/>
                    <a:p>
                      <a:r>
                        <a:rPr lang="en-CA" dirty="0"/>
                        <a:t>Commitment</a:t>
                      </a:r>
                    </a:p>
                  </a:txBody>
                  <a:tcPr/>
                </a:tc>
                <a:extLst>
                  <a:ext uri="{0D108BD9-81ED-4DB2-BD59-A6C34878D82A}">
                    <a16:rowId xmlns:a16="http://schemas.microsoft.com/office/drawing/2014/main" val="1403669298"/>
                  </a:ext>
                </a:extLst>
              </a:tr>
              <a:tr h="370840">
                <a:tc>
                  <a:txBody>
                    <a:bodyPr/>
                    <a:lstStyle/>
                    <a:p>
                      <a:r>
                        <a:rPr lang="en-CA" dirty="0"/>
                        <a:t>Bronze</a:t>
                      </a:r>
                    </a:p>
                  </a:txBody>
                  <a:tcPr/>
                </a:tc>
                <a:tc>
                  <a:txBody>
                    <a:bodyPr/>
                    <a:lstStyle/>
                    <a:p>
                      <a:r>
                        <a:rPr lang="en-CA" dirty="0"/>
                        <a:t>0*</a:t>
                      </a:r>
                    </a:p>
                  </a:txBody>
                  <a:tcPr/>
                </a:tc>
                <a:extLst>
                  <a:ext uri="{0D108BD9-81ED-4DB2-BD59-A6C34878D82A}">
                    <a16:rowId xmlns:a16="http://schemas.microsoft.com/office/drawing/2014/main" val="1205169030"/>
                  </a:ext>
                </a:extLst>
              </a:tr>
              <a:tr h="370840">
                <a:tc>
                  <a:txBody>
                    <a:bodyPr/>
                    <a:lstStyle/>
                    <a:p>
                      <a:r>
                        <a:rPr lang="en-CA" dirty="0"/>
                        <a:t>Silver</a:t>
                      </a:r>
                    </a:p>
                  </a:txBody>
                  <a:tcPr/>
                </a:tc>
                <a:tc>
                  <a:txBody>
                    <a:bodyPr/>
                    <a:lstStyle/>
                    <a:p>
                      <a:r>
                        <a:rPr lang="en-CA" dirty="0"/>
                        <a:t>35</a:t>
                      </a:r>
                    </a:p>
                  </a:txBody>
                  <a:tcPr/>
                </a:tc>
                <a:extLst>
                  <a:ext uri="{0D108BD9-81ED-4DB2-BD59-A6C34878D82A}">
                    <a16:rowId xmlns:a16="http://schemas.microsoft.com/office/drawing/2014/main" val="2123996083"/>
                  </a:ext>
                </a:extLst>
              </a:tr>
              <a:tr h="370840">
                <a:tc>
                  <a:txBody>
                    <a:bodyPr/>
                    <a:lstStyle/>
                    <a:p>
                      <a:r>
                        <a:rPr lang="en-CA" dirty="0"/>
                        <a:t>Gold</a:t>
                      </a:r>
                    </a:p>
                  </a:txBody>
                  <a:tcPr/>
                </a:tc>
                <a:tc>
                  <a:txBody>
                    <a:bodyPr/>
                    <a:lstStyle/>
                    <a:p>
                      <a:r>
                        <a:rPr lang="en-CA" dirty="0"/>
                        <a:t>65</a:t>
                      </a:r>
                    </a:p>
                  </a:txBody>
                  <a:tcPr/>
                </a:tc>
                <a:extLst>
                  <a:ext uri="{0D108BD9-81ED-4DB2-BD59-A6C34878D82A}">
                    <a16:rowId xmlns:a16="http://schemas.microsoft.com/office/drawing/2014/main" val="118986658"/>
                  </a:ext>
                </a:extLst>
              </a:tr>
              <a:tr h="370840">
                <a:tc gridSpan="2">
                  <a:txBody>
                    <a:bodyPr/>
                    <a:lstStyle/>
                    <a:p>
                      <a:r>
                        <a:rPr lang="en-CA" sz="1400" dirty="0"/>
                        <a:t>* Get involved when your kiddos start racing </a:t>
                      </a:r>
                      <a:r>
                        <a:rPr lang="en-CA" sz="1400" dirty="0">
                          <a:sym typeface="Wingdings" panose="05000000000000000000" pitchFamily="2" charset="2"/>
                        </a:rPr>
                        <a:t></a:t>
                      </a:r>
                      <a:endParaRPr lang="en-CA" sz="1400" dirty="0"/>
                    </a:p>
                  </a:txBody>
                  <a:tcPr/>
                </a:tc>
                <a:tc hMerge="1">
                  <a:txBody>
                    <a:bodyPr/>
                    <a:lstStyle/>
                    <a:p>
                      <a:endParaRPr lang="en-CA" dirty="0"/>
                    </a:p>
                  </a:txBody>
                  <a:tcPr/>
                </a:tc>
                <a:extLst>
                  <a:ext uri="{0D108BD9-81ED-4DB2-BD59-A6C34878D82A}">
                    <a16:rowId xmlns:a16="http://schemas.microsoft.com/office/drawing/2014/main" val="1492111602"/>
                  </a:ext>
                </a:extLst>
              </a:tr>
            </a:tbl>
          </a:graphicData>
        </a:graphic>
      </p:graphicFrame>
      <p:graphicFrame>
        <p:nvGraphicFramePr>
          <p:cNvPr id="3" name="Table 2">
            <a:extLst>
              <a:ext uri="{FF2B5EF4-FFF2-40B4-BE49-F238E27FC236}">
                <a16:creationId xmlns:a16="http://schemas.microsoft.com/office/drawing/2014/main" id="{F1FE2129-5F20-E877-0D90-15C9A8F8B4D7}"/>
              </a:ext>
            </a:extLst>
          </p:cNvPr>
          <p:cNvGraphicFramePr>
            <a:graphicFrameLocks noGrp="1"/>
          </p:cNvGraphicFramePr>
          <p:nvPr>
            <p:extLst>
              <p:ext uri="{D42A27DB-BD31-4B8C-83A1-F6EECF244321}">
                <p14:modId xmlns:p14="http://schemas.microsoft.com/office/powerpoint/2010/main" val="246282747"/>
              </p:ext>
            </p:extLst>
          </p:nvPr>
        </p:nvGraphicFramePr>
        <p:xfrm>
          <a:off x="8054235" y="4428784"/>
          <a:ext cx="3881400" cy="1854200"/>
        </p:xfrm>
        <a:graphic>
          <a:graphicData uri="http://schemas.openxmlformats.org/drawingml/2006/table">
            <a:tbl>
              <a:tblPr firstRow="1" bandRow="1">
                <a:tableStyleId>{21E4AEA4-8DFA-4A89-87EB-49C32662AFE0}</a:tableStyleId>
              </a:tblPr>
              <a:tblGrid>
                <a:gridCol w="1940700">
                  <a:extLst>
                    <a:ext uri="{9D8B030D-6E8A-4147-A177-3AD203B41FA5}">
                      <a16:colId xmlns:a16="http://schemas.microsoft.com/office/drawing/2014/main" val="102414715"/>
                    </a:ext>
                  </a:extLst>
                </a:gridCol>
                <a:gridCol w="1940700">
                  <a:extLst>
                    <a:ext uri="{9D8B030D-6E8A-4147-A177-3AD203B41FA5}">
                      <a16:colId xmlns:a16="http://schemas.microsoft.com/office/drawing/2014/main" val="4202310827"/>
                    </a:ext>
                  </a:extLst>
                </a:gridCol>
              </a:tblGrid>
              <a:tr h="370840">
                <a:tc>
                  <a:txBody>
                    <a:bodyPr/>
                    <a:lstStyle/>
                    <a:p>
                      <a:r>
                        <a:rPr lang="en-CA" dirty="0"/>
                        <a:t>Role</a:t>
                      </a:r>
                    </a:p>
                  </a:txBody>
                  <a:tcPr/>
                </a:tc>
                <a:tc>
                  <a:txBody>
                    <a:bodyPr/>
                    <a:lstStyle/>
                    <a:p>
                      <a:r>
                        <a:rPr lang="en-CA" dirty="0"/>
                        <a:t>Points / session</a:t>
                      </a:r>
                    </a:p>
                  </a:txBody>
                  <a:tcPr/>
                </a:tc>
                <a:extLst>
                  <a:ext uri="{0D108BD9-81ED-4DB2-BD59-A6C34878D82A}">
                    <a16:rowId xmlns:a16="http://schemas.microsoft.com/office/drawing/2014/main" val="2365025925"/>
                  </a:ext>
                </a:extLst>
              </a:tr>
              <a:tr h="370840">
                <a:tc>
                  <a:txBody>
                    <a:bodyPr/>
                    <a:lstStyle/>
                    <a:p>
                      <a:r>
                        <a:rPr lang="en-CA" dirty="0"/>
                        <a:t>Timer</a:t>
                      </a:r>
                    </a:p>
                  </a:txBody>
                  <a:tcPr/>
                </a:tc>
                <a:tc>
                  <a:txBody>
                    <a:bodyPr/>
                    <a:lstStyle/>
                    <a:p>
                      <a:r>
                        <a:rPr lang="en-CA" dirty="0"/>
                        <a:t>5</a:t>
                      </a:r>
                    </a:p>
                  </a:txBody>
                  <a:tcPr/>
                </a:tc>
                <a:extLst>
                  <a:ext uri="{0D108BD9-81ED-4DB2-BD59-A6C34878D82A}">
                    <a16:rowId xmlns:a16="http://schemas.microsoft.com/office/drawing/2014/main" val="1666863064"/>
                  </a:ext>
                </a:extLst>
              </a:tr>
              <a:tr h="370840">
                <a:tc>
                  <a:txBody>
                    <a:bodyPr/>
                    <a:lstStyle/>
                    <a:p>
                      <a:r>
                        <a:rPr lang="en-CA" dirty="0"/>
                        <a:t>Stroke/Turn Judge</a:t>
                      </a:r>
                    </a:p>
                  </a:txBody>
                  <a:tcPr/>
                </a:tc>
                <a:tc>
                  <a:txBody>
                    <a:bodyPr/>
                    <a:lstStyle/>
                    <a:p>
                      <a:r>
                        <a:rPr lang="en-CA" dirty="0"/>
                        <a:t>7</a:t>
                      </a:r>
                    </a:p>
                  </a:txBody>
                  <a:tcPr/>
                </a:tc>
                <a:extLst>
                  <a:ext uri="{0D108BD9-81ED-4DB2-BD59-A6C34878D82A}">
                    <a16:rowId xmlns:a16="http://schemas.microsoft.com/office/drawing/2014/main" val="1947095642"/>
                  </a:ext>
                </a:extLst>
              </a:tr>
              <a:tr h="370840">
                <a:tc>
                  <a:txBody>
                    <a:bodyPr/>
                    <a:lstStyle/>
                    <a:p>
                      <a:r>
                        <a:rPr lang="en-CA" dirty="0"/>
                        <a:t>Event Chair</a:t>
                      </a:r>
                    </a:p>
                  </a:txBody>
                  <a:tcPr/>
                </a:tc>
                <a:tc>
                  <a:txBody>
                    <a:bodyPr/>
                    <a:lstStyle/>
                    <a:p>
                      <a:r>
                        <a:rPr lang="en-CA" dirty="0"/>
                        <a:t>10</a:t>
                      </a:r>
                    </a:p>
                  </a:txBody>
                  <a:tcPr/>
                </a:tc>
                <a:extLst>
                  <a:ext uri="{0D108BD9-81ED-4DB2-BD59-A6C34878D82A}">
                    <a16:rowId xmlns:a16="http://schemas.microsoft.com/office/drawing/2014/main" val="2799716564"/>
                  </a:ext>
                </a:extLst>
              </a:tr>
              <a:tr h="370840">
                <a:tc>
                  <a:txBody>
                    <a:bodyPr/>
                    <a:lstStyle/>
                    <a:p>
                      <a:r>
                        <a:rPr lang="en-CA" dirty="0"/>
                        <a:t>Meet Manager</a:t>
                      </a:r>
                    </a:p>
                  </a:txBody>
                  <a:tcPr/>
                </a:tc>
                <a:tc>
                  <a:txBody>
                    <a:bodyPr/>
                    <a:lstStyle/>
                    <a:p>
                      <a:r>
                        <a:rPr lang="en-CA" dirty="0"/>
                        <a:t>15</a:t>
                      </a:r>
                    </a:p>
                  </a:txBody>
                  <a:tcPr/>
                </a:tc>
                <a:extLst>
                  <a:ext uri="{0D108BD9-81ED-4DB2-BD59-A6C34878D82A}">
                    <a16:rowId xmlns:a16="http://schemas.microsoft.com/office/drawing/2014/main" val="3935949545"/>
                  </a:ext>
                </a:extLst>
              </a:tr>
            </a:tbl>
          </a:graphicData>
        </a:graphic>
      </p:graphicFrame>
    </p:spTree>
    <p:extLst>
      <p:ext uri="{BB962C8B-B14F-4D97-AF65-F5344CB8AC3E}">
        <p14:creationId xmlns:p14="http://schemas.microsoft.com/office/powerpoint/2010/main" val="1123164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1122363"/>
            <a:ext cx="10098546" cy="1121434"/>
          </a:xfrm>
        </p:spPr>
        <p:txBody>
          <a:bodyPr>
            <a:normAutofit/>
          </a:bodyPr>
          <a:lstStyle/>
          <a:p>
            <a:r>
              <a:rPr lang="en-US" dirty="0"/>
              <a:t>Points Policy Highlights</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6"/>
            <a:ext cx="10293180" cy="1893082"/>
          </a:xfrm>
        </p:spPr>
        <p:txBody>
          <a:bodyPr>
            <a:normAutofit/>
          </a:bodyPr>
          <a:lstStyle/>
          <a:p>
            <a:pPr algn="l"/>
            <a:r>
              <a:rPr lang="en-US" sz="3200" b="1" dirty="0">
                <a:solidFill>
                  <a:srgbClr val="0070C0"/>
                </a:solidFill>
              </a:rPr>
              <a:t>Commitment timeframe</a:t>
            </a:r>
          </a:p>
          <a:p>
            <a:pPr algn="l"/>
            <a:r>
              <a:rPr lang="en-US" sz="2800" dirty="0">
                <a:solidFill>
                  <a:srgbClr val="212529"/>
                </a:solidFill>
              </a:rPr>
              <a:t>Your points must be completed in the current season. Most points will be completed at one of Keyano’s hosted competitions (points can still be earned at other meets, but positions cannot be guaranteed):</a:t>
            </a:r>
          </a:p>
          <a:p>
            <a:pPr algn="l"/>
            <a:endParaRPr lang="en-US" sz="2800" b="0" i="0" dirty="0">
              <a:solidFill>
                <a:srgbClr val="212529"/>
              </a:solidFill>
              <a:effectLst/>
            </a:endParaRPr>
          </a:p>
        </p:txBody>
      </p:sp>
      <p:graphicFrame>
        <p:nvGraphicFramePr>
          <p:cNvPr id="6" name="Table 5">
            <a:extLst>
              <a:ext uri="{FF2B5EF4-FFF2-40B4-BE49-F238E27FC236}">
                <a16:creationId xmlns:a16="http://schemas.microsoft.com/office/drawing/2014/main" id="{4E1009FC-3540-3286-626E-21DE61FB6BE7}"/>
              </a:ext>
            </a:extLst>
          </p:cNvPr>
          <p:cNvGraphicFramePr>
            <a:graphicFrameLocks noGrp="1"/>
          </p:cNvGraphicFramePr>
          <p:nvPr>
            <p:extLst>
              <p:ext uri="{D42A27DB-BD31-4B8C-83A1-F6EECF244321}">
                <p14:modId xmlns:p14="http://schemas.microsoft.com/office/powerpoint/2010/main" val="1157132622"/>
              </p:ext>
            </p:extLst>
          </p:nvPr>
        </p:nvGraphicFramePr>
        <p:xfrm>
          <a:off x="1039660" y="4136878"/>
          <a:ext cx="10098546" cy="2595880"/>
        </p:xfrm>
        <a:graphic>
          <a:graphicData uri="http://schemas.openxmlformats.org/drawingml/2006/table">
            <a:tbl>
              <a:tblPr firstRow="1" bandRow="1">
                <a:tableStyleId>{5C22544A-7EE6-4342-B048-85BDC9FD1C3A}</a:tableStyleId>
              </a:tblPr>
              <a:tblGrid>
                <a:gridCol w="2033145">
                  <a:extLst>
                    <a:ext uri="{9D8B030D-6E8A-4147-A177-3AD203B41FA5}">
                      <a16:colId xmlns:a16="http://schemas.microsoft.com/office/drawing/2014/main" val="2759405011"/>
                    </a:ext>
                  </a:extLst>
                </a:gridCol>
                <a:gridCol w="4993957">
                  <a:extLst>
                    <a:ext uri="{9D8B030D-6E8A-4147-A177-3AD203B41FA5}">
                      <a16:colId xmlns:a16="http://schemas.microsoft.com/office/drawing/2014/main" val="4038152698"/>
                    </a:ext>
                  </a:extLst>
                </a:gridCol>
                <a:gridCol w="3071444">
                  <a:extLst>
                    <a:ext uri="{9D8B030D-6E8A-4147-A177-3AD203B41FA5}">
                      <a16:colId xmlns:a16="http://schemas.microsoft.com/office/drawing/2014/main" val="1908896504"/>
                    </a:ext>
                  </a:extLst>
                </a:gridCol>
              </a:tblGrid>
              <a:tr h="370840">
                <a:tc>
                  <a:txBody>
                    <a:bodyPr/>
                    <a:lstStyle/>
                    <a:p>
                      <a:r>
                        <a:rPr lang="en-CA" dirty="0"/>
                        <a:t>Date</a:t>
                      </a:r>
                    </a:p>
                  </a:txBody>
                  <a:tcPr/>
                </a:tc>
                <a:tc>
                  <a:txBody>
                    <a:bodyPr/>
                    <a:lstStyle/>
                    <a:p>
                      <a:r>
                        <a:rPr lang="en-CA" dirty="0"/>
                        <a:t>Hosted Competition</a:t>
                      </a:r>
                    </a:p>
                  </a:txBody>
                  <a:tcPr/>
                </a:tc>
                <a:tc>
                  <a:txBody>
                    <a:bodyPr/>
                    <a:lstStyle/>
                    <a:p>
                      <a:r>
                        <a:rPr lang="en-CA" dirty="0"/>
                        <a:t>Target group level</a:t>
                      </a:r>
                    </a:p>
                  </a:txBody>
                  <a:tcPr/>
                </a:tc>
                <a:extLst>
                  <a:ext uri="{0D108BD9-81ED-4DB2-BD59-A6C34878D82A}">
                    <a16:rowId xmlns:a16="http://schemas.microsoft.com/office/drawing/2014/main" val="3219309645"/>
                  </a:ext>
                </a:extLst>
              </a:tr>
              <a:tr h="370840">
                <a:tc>
                  <a:txBody>
                    <a:bodyPr/>
                    <a:lstStyle/>
                    <a:p>
                      <a:r>
                        <a:rPr lang="en-CA" dirty="0"/>
                        <a:t>October 14</a:t>
                      </a:r>
                    </a:p>
                  </a:txBody>
                  <a:tcPr/>
                </a:tc>
                <a:tc>
                  <a:txBody>
                    <a:bodyPr/>
                    <a:lstStyle/>
                    <a:p>
                      <a:r>
                        <a:rPr lang="en-CA" dirty="0"/>
                        <a:t>Octoberfest (1 pool session)</a:t>
                      </a:r>
                    </a:p>
                  </a:txBody>
                  <a:tcPr/>
                </a:tc>
                <a:tc>
                  <a:txBody>
                    <a:bodyPr/>
                    <a:lstStyle/>
                    <a:p>
                      <a:r>
                        <a:rPr lang="en-CA" dirty="0"/>
                        <a:t>Bronze*, Silver, Gold</a:t>
                      </a:r>
                    </a:p>
                  </a:txBody>
                  <a:tcPr/>
                </a:tc>
                <a:extLst>
                  <a:ext uri="{0D108BD9-81ED-4DB2-BD59-A6C34878D82A}">
                    <a16:rowId xmlns:a16="http://schemas.microsoft.com/office/drawing/2014/main" val="193678108"/>
                  </a:ext>
                </a:extLst>
              </a:tr>
              <a:tr h="370840">
                <a:tc>
                  <a:txBody>
                    <a:bodyPr/>
                    <a:lstStyle/>
                    <a:p>
                      <a:r>
                        <a:rPr lang="en-CA" dirty="0"/>
                        <a:t>December 8-10</a:t>
                      </a:r>
                    </a:p>
                  </a:txBody>
                  <a:tcPr/>
                </a:tc>
                <a:tc>
                  <a:txBody>
                    <a:bodyPr/>
                    <a:lstStyle/>
                    <a:p>
                      <a:r>
                        <a:rPr lang="en-CA" dirty="0"/>
                        <a:t>Candy Cane Invitational (8 pool sessions)</a:t>
                      </a:r>
                    </a:p>
                  </a:txBody>
                  <a:tcPr/>
                </a:tc>
                <a:tc>
                  <a:txBody>
                    <a:bodyPr/>
                    <a:lstStyle/>
                    <a:p>
                      <a:r>
                        <a:rPr lang="en-CA" dirty="0"/>
                        <a:t>Bronze*, Silver, Gold</a:t>
                      </a:r>
                    </a:p>
                  </a:txBody>
                  <a:tcPr/>
                </a:tc>
                <a:extLst>
                  <a:ext uri="{0D108BD9-81ED-4DB2-BD59-A6C34878D82A}">
                    <a16:rowId xmlns:a16="http://schemas.microsoft.com/office/drawing/2014/main" val="2402176264"/>
                  </a:ext>
                </a:extLst>
              </a:tr>
              <a:tr h="370840">
                <a:tc>
                  <a:txBody>
                    <a:bodyPr/>
                    <a:lstStyle/>
                    <a:p>
                      <a:r>
                        <a:rPr lang="en-CA" dirty="0"/>
                        <a:t>January 19-21</a:t>
                      </a:r>
                    </a:p>
                  </a:txBody>
                  <a:tcPr/>
                </a:tc>
                <a:tc>
                  <a:txBody>
                    <a:bodyPr/>
                    <a:lstStyle/>
                    <a:p>
                      <a:r>
                        <a:rPr lang="en-CA" dirty="0"/>
                        <a:t>Blue Bears Invitational (4-6 pool sessions)</a:t>
                      </a:r>
                    </a:p>
                  </a:txBody>
                  <a:tcPr/>
                </a:tc>
                <a:tc>
                  <a:txBody>
                    <a:bodyPr/>
                    <a:lstStyle/>
                    <a:p>
                      <a:r>
                        <a:rPr lang="en-CA" dirty="0"/>
                        <a:t>Silver, Gold, Provincial</a:t>
                      </a:r>
                    </a:p>
                  </a:txBody>
                  <a:tcPr/>
                </a:tc>
                <a:extLst>
                  <a:ext uri="{0D108BD9-81ED-4DB2-BD59-A6C34878D82A}">
                    <a16:rowId xmlns:a16="http://schemas.microsoft.com/office/drawing/2014/main" val="1342433559"/>
                  </a:ext>
                </a:extLst>
              </a:tr>
              <a:tr h="370840">
                <a:tc>
                  <a:txBody>
                    <a:bodyPr/>
                    <a:lstStyle/>
                    <a:p>
                      <a:r>
                        <a:rPr lang="en-CA" dirty="0"/>
                        <a:t>February 2-4</a:t>
                      </a:r>
                    </a:p>
                  </a:txBody>
                  <a:tcPr/>
                </a:tc>
                <a:tc>
                  <a:txBody>
                    <a:bodyPr/>
                    <a:lstStyle/>
                    <a:p>
                      <a:r>
                        <a:rPr lang="en-CA" dirty="0"/>
                        <a:t>Edmonton Open (6 pool sessions)</a:t>
                      </a:r>
                    </a:p>
                  </a:txBody>
                  <a:tcPr/>
                </a:tc>
                <a:tc>
                  <a:txBody>
                    <a:bodyPr/>
                    <a:lstStyle/>
                    <a:p>
                      <a:r>
                        <a:rPr lang="en-CA" dirty="0"/>
                        <a:t>Provincial, National</a:t>
                      </a:r>
                    </a:p>
                  </a:txBody>
                  <a:tcPr/>
                </a:tc>
                <a:extLst>
                  <a:ext uri="{0D108BD9-81ED-4DB2-BD59-A6C34878D82A}">
                    <a16:rowId xmlns:a16="http://schemas.microsoft.com/office/drawing/2014/main" val="2233585168"/>
                  </a:ext>
                </a:extLst>
              </a:tr>
              <a:tr h="370840">
                <a:tc>
                  <a:txBody>
                    <a:bodyPr/>
                    <a:lstStyle/>
                    <a:p>
                      <a:r>
                        <a:rPr lang="en-CA" dirty="0"/>
                        <a:t>March 1-3</a:t>
                      </a:r>
                    </a:p>
                  </a:txBody>
                  <a:tcPr/>
                </a:tc>
                <a:tc>
                  <a:txBody>
                    <a:bodyPr/>
                    <a:lstStyle/>
                    <a:p>
                      <a:r>
                        <a:rPr lang="en-CA" dirty="0"/>
                        <a:t>Alberta Provincial Trials (6 pool sessions)</a:t>
                      </a:r>
                    </a:p>
                  </a:txBody>
                  <a:tcPr/>
                </a:tc>
                <a:tc>
                  <a:txBody>
                    <a:bodyPr/>
                    <a:lstStyle/>
                    <a:p>
                      <a:r>
                        <a:rPr lang="en-CA" dirty="0"/>
                        <a:t>Gold, Provincial</a:t>
                      </a:r>
                    </a:p>
                  </a:txBody>
                  <a:tcPr/>
                </a:tc>
                <a:extLst>
                  <a:ext uri="{0D108BD9-81ED-4DB2-BD59-A6C34878D82A}">
                    <a16:rowId xmlns:a16="http://schemas.microsoft.com/office/drawing/2014/main" val="3728287337"/>
                  </a:ext>
                </a:extLst>
              </a:tr>
              <a:tr h="370840">
                <a:tc>
                  <a:txBody>
                    <a:bodyPr/>
                    <a:lstStyle/>
                    <a:p>
                      <a:r>
                        <a:rPr lang="en-CA" dirty="0"/>
                        <a:t>July 4-7</a:t>
                      </a:r>
                    </a:p>
                  </a:txBody>
                  <a:tcPr/>
                </a:tc>
                <a:tc>
                  <a:txBody>
                    <a:bodyPr/>
                    <a:lstStyle/>
                    <a:p>
                      <a:r>
                        <a:rPr lang="en-CA" dirty="0"/>
                        <a:t>Edmonton Keyano International (8 pool sessions)</a:t>
                      </a:r>
                    </a:p>
                  </a:txBody>
                  <a:tcPr/>
                </a:tc>
                <a:tc>
                  <a:txBody>
                    <a:bodyPr/>
                    <a:lstStyle/>
                    <a:p>
                      <a:r>
                        <a:rPr lang="en-CA" dirty="0"/>
                        <a:t>Gold, Provincial, National</a:t>
                      </a:r>
                    </a:p>
                  </a:txBody>
                  <a:tcPr/>
                </a:tc>
                <a:extLst>
                  <a:ext uri="{0D108BD9-81ED-4DB2-BD59-A6C34878D82A}">
                    <a16:rowId xmlns:a16="http://schemas.microsoft.com/office/drawing/2014/main" val="4175433483"/>
                  </a:ext>
                </a:extLst>
              </a:tr>
            </a:tbl>
          </a:graphicData>
        </a:graphic>
      </p:graphicFrame>
    </p:spTree>
    <p:extLst>
      <p:ext uri="{BB962C8B-B14F-4D97-AF65-F5344CB8AC3E}">
        <p14:creationId xmlns:p14="http://schemas.microsoft.com/office/powerpoint/2010/main" val="2684248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1122363"/>
            <a:ext cx="10098546" cy="1121434"/>
          </a:xfrm>
        </p:spPr>
        <p:txBody>
          <a:bodyPr>
            <a:normAutofit/>
          </a:bodyPr>
          <a:lstStyle/>
          <a:p>
            <a:r>
              <a:rPr lang="en-US" dirty="0"/>
              <a:t>Points Policy Highlights</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6"/>
            <a:ext cx="10293180" cy="4157004"/>
          </a:xfrm>
        </p:spPr>
        <p:txBody>
          <a:bodyPr>
            <a:normAutofit fontScale="62500" lnSpcReduction="20000"/>
          </a:bodyPr>
          <a:lstStyle/>
          <a:p>
            <a:pPr algn="l"/>
            <a:r>
              <a:rPr lang="en-US" sz="3200" b="1" dirty="0">
                <a:solidFill>
                  <a:srgbClr val="0070C0"/>
                </a:solidFill>
              </a:rPr>
              <a:t>Mandatory Special Contributions</a:t>
            </a:r>
          </a:p>
          <a:p>
            <a:pPr algn="l"/>
            <a:r>
              <a:rPr lang="en-US" sz="2800" dirty="0">
                <a:solidFill>
                  <a:srgbClr val="212529"/>
                </a:solidFill>
              </a:rPr>
              <a:t>On rare occasions, Keyano is the host of major national or international games. Keyano may have only 30-40 participants in a national meet or even 1-2 in an international one. In those cases, Keyano requires a broader member participation to run the event. </a:t>
            </a:r>
          </a:p>
          <a:p>
            <a:pPr algn="l"/>
            <a:r>
              <a:rPr lang="en-US" sz="2800" dirty="0">
                <a:solidFill>
                  <a:srgbClr val="212529"/>
                </a:solidFill>
              </a:rPr>
              <a:t>The Board may grant meet managers the ability to institute mandatory Participation Points at hosted meets. The mandatory requirements will be determined based on recommendations set by the Competitions Committee. Mandatory shifts are worth double points. If a member has already reached their maximum required points, there will still be an expectation to participate at hosted meets where mandatory shifts are required. </a:t>
            </a:r>
          </a:p>
          <a:p>
            <a:pPr algn="l"/>
            <a:br>
              <a:rPr lang="en-US" sz="3200" dirty="0"/>
            </a:br>
            <a:r>
              <a:rPr lang="en-US" sz="3200" b="1" dirty="0">
                <a:solidFill>
                  <a:srgbClr val="0070C0"/>
                </a:solidFill>
              </a:rPr>
              <a:t>What if I miss my commitment?</a:t>
            </a:r>
          </a:p>
          <a:p>
            <a:pPr algn="l"/>
            <a:r>
              <a:rPr lang="en-US" sz="2800" b="0" i="0" dirty="0">
                <a:solidFill>
                  <a:srgbClr val="212529"/>
                </a:solidFill>
                <a:effectLst/>
              </a:rPr>
              <a:t>We need everyone’s help to run our competitions and make lighter work for everyone. We need your help and do not want to charge anyone for non-fulfillment of their points commitment.</a:t>
            </a:r>
          </a:p>
          <a:p>
            <a:pPr algn="l"/>
            <a:r>
              <a:rPr lang="en-US" sz="2800" dirty="0">
                <a:solidFill>
                  <a:srgbClr val="212529"/>
                </a:solidFill>
              </a:rPr>
              <a:t>Unmet Participation Points commitments will be charged $5 per point not completed after the last swim meet of the season.</a:t>
            </a:r>
          </a:p>
          <a:p>
            <a:pPr algn="l"/>
            <a:r>
              <a:rPr lang="en-US" sz="2800" b="0" i="0" dirty="0">
                <a:solidFill>
                  <a:srgbClr val="212529"/>
                </a:solidFill>
                <a:effectLst/>
              </a:rPr>
              <a:t>The non-fulfillment funds support hospitality budgets for officials and coaches at our swim meets. </a:t>
            </a:r>
          </a:p>
        </p:txBody>
      </p:sp>
    </p:spTree>
    <p:extLst>
      <p:ext uri="{BB962C8B-B14F-4D97-AF65-F5344CB8AC3E}">
        <p14:creationId xmlns:p14="http://schemas.microsoft.com/office/powerpoint/2010/main" val="151605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610391" y="777240"/>
            <a:ext cx="10768365" cy="814054"/>
          </a:xfrm>
        </p:spPr>
        <p:txBody>
          <a:bodyPr anchor="t">
            <a:normAutofit/>
          </a:bodyPr>
          <a:lstStyle/>
          <a:p>
            <a:r>
              <a:rPr lang="en-US" sz="4800" dirty="0"/>
              <a:t>Participation Points Sign up</a:t>
            </a:r>
            <a:endParaRPr lang="en-KN" sz="4800" dirty="0"/>
          </a:p>
        </p:txBody>
      </p:sp>
      <p:pic>
        <p:nvPicPr>
          <p:cNvPr id="3" name="Picture 2">
            <a:extLst>
              <a:ext uri="{FF2B5EF4-FFF2-40B4-BE49-F238E27FC236}">
                <a16:creationId xmlns:a16="http://schemas.microsoft.com/office/drawing/2014/main" id="{176E7C8E-505C-39E6-780E-F68BF2592922}"/>
              </a:ext>
            </a:extLst>
          </p:cNvPr>
          <p:cNvPicPr>
            <a:picLocks noChangeAspect="1"/>
          </p:cNvPicPr>
          <p:nvPr/>
        </p:nvPicPr>
        <p:blipFill>
          <a:blip r:embed="rId2"/>
          <a:stretch>
            <a:fillRect/>
          </a:stretch>
        </p:blipFill>
        <p:spPr>
          <a:xfrm>
            <a:off x="1142836" y="4379416"/>
            <a:ext cx="2654785" cy="2284855"/>
          </a:xfrm>
          <a:prstGeom prst="rect">
            <a:avLst/>
          </a:prstGeom>
        </p:spPr>
      </p:pic>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610390" y="1591294"/>
            <a:ext cx="10768365" cy="1227472"/>
          </a:xfrm>
          <a:ln>
            <a:noFill/>
          </a:ln>
        </p:spPr>
        <p:txBody>
          <a:bodyPr anchor="ctr">
            <a:normAutofit/>
          </a:bodyPr>
          <a:lstStyle/>
          <a:p>
            <a:pPr algn="l"/>
            <a:r>
              <a:rPr lang="en-US" sz="1800" b="1" dirty="0">
                <a:solidFill>
                  <a:srgbClr val="0070C0"/>
                </a:solidFill>
              </a:rPr>
              <a:t>Where do I sign up as a Timer / Official?</a:t>
            </a:r>
          </a:p>
          <a:p>
            <a:pPr algn="l"/>
            <a:r>
              <a:rPr lang="en-US" sz="1700" dirty="0"/>
              <a:t>Please remember the date and time for your shift. Show up on time to your shift.</a:t>
            </a:r>
          </a:p>
        </p:txBody>
      </p:sp>
      <p:graphicFrame>
        <p:nvGraphicFramePr>
          <p:cNvPr id="14" name="Table 13">
            <a:extLst>
              <a:ext uri="{FF2B5EF4-FFF2-40B4-BE49-F238E27FC236}">
                <a16:creationId xmlns:a16="http://schemas.microsoft.com/office/drawing/2014/main" id="{CCB5409F-55D7-6DF1-C2C1-719342E11217}"/>
              </a:ext>
            </a:extLst>
          </p:cNvPr>
          <p:cNvGraphicFramePr>
            <a:graphicFrameLocks noGrp="1"/>
          </p:cNvGraphicFramePr>
          <p:nvPr>
            <p:extLst>
              <p:ext uri="{D42A27DB-BD31-4B8C-83A1-F6EECF244321}">
                <p14:modId xmlns:p14="http://schemas.microsoft.com/office/powerpoint/2010/main" val="3526295737"/>
              </p:ext>
            </p:extLst>
          </p:nvPr>
        </p:nvGraphicFramePr>
        <p:xfrm>
          <a:off x="964416" y="3141891"/>
          <a:ext cx="10414341" cy="914400"/>
        </p:xfrm>
        <a:graphic>
          <a:graphicData uri="http://schemas.openxmlformats.org/drawingml/2006/table">
            <a:tbl>
              <a:tblPr firstRow="1" bandRow="1">
                <a:tableStyleId>{5C22544A-7EE6-4342-B048-85BDC9FD1C3A}</a:tableStyleId>
              </a:tblPr>
              <a:tblGrid>
                <a:gridCol w="3471447">
                  <a:extLst>
                    <a:ext uri="{9D8B030D-6E8A-4147-A177-3AD203B41FA5}">
                      <a16:colId xmlns:a16="http://schemas.microsoft.com/office/drawing/2014/main" val="3655368108"/>
                    </a:ext>
                  </a:extLst>
                </a:gridCol>
                <a:gridCol w="3471447">
                  <a:extLst>
                    <a:ext uri="{9D8B030D-6E8A-4147-A177-3AD203B41FA5}">
                      <a16:colId xmlns:a16="http://schemas.microsoft.com/office/drawing/2014/main" val="4258775336"/>
                    </a:ext>
                  </a:extLst>
                </a:gridCol>
                <a:gridCol w="3471447">
                  <a:extLst>
                    <a:ext uri="{9D8B030D-6E8A-4147-A177-3AD203B41FA5}">
                      <a16:colId xmlns:a16="http://schemas.microsoft.com/office/drawing/2014/main" val="1238654084"/>
                    </a:ext>
                  </a:extLst>
                </a:gridCol>
              </a:tblGrid>
              <a:tr h="774088">
                <a:tc>
                  <a:txBody>
                    <a:bodyPr/>
                    <a:lstStyle/>
                    <a:p>
                      <a:r>
                        <a:rPr lang="en-CA" dirty="0"/>
                        <a:t>SIGN IN</a:t>
                      </a:r>
                    </a:p>
                    <a:p>
                      <a:r>
                        <a:rPr lang="en-CA" b="0" dirty="0"/>
                        <a:t>Go to sign in at top right. </a:t>
                      </a:r>
                    </a:p>
                  </a:txBody>
                  <a:tcPr>
                    <a:solidFill>
                      <a:schemeClr val="bg1">
                        <a:lumMod val="65000"/>
                      </a:schemeClr>
                    </a:solidFill>
                  </a:tcPr>
                </a:tc>
                <a:tc>
                  <a:txBody>
                    <a:bodyPr/>
                    <a:lstStyle/>
                    <a:p>
                      <a:r>
                        <a:rPr lang="en-CA" dirty="0"/>
                        <a:t>Go to Events</a:t>
                      </a:r>
                    </a:p>
                    <a:p>
                      <a:r>
                        <a:rPr lang="en-CA" b="0" dirty="0"/>
                        <a:t>Click on the menu bar once you have signed in.</a:t>
                      </a:r>
                    </a:p>
                  </a:txBody>
                  <a:tcPr>
                    <a:solidFill>
                      <a:schemeClr val="bg1">
                        <a:lumMod val="65000"/>
                      </a:schemeClr>
                    </a:solidFill>
                  </a:tcPr>
                </a:tc>
                <a:tc>
                  <a:txBody>
                    <a:bodyPr/>
                    <a:lstStyle/>
                    <a:p>
                      <a:r>
                        <a:rPr lang="en-CA" dirty="0"/>
                        <a:t>Select your Swim Meet</a:t>
                      </a:r>
                    </a:p>
                    <a:p>
                      <a:r>
                        <a:rPr lang="en-CA" b="0" dirty="0"/>
                        <a:t>Select </a:t>
                      </a:r>
                      <a:r>
                        <a:rPr lang="en-CA" b="0" i="1" u="sng" dirty="0"/>
                        <a:t>Job Sign-up</a:t>
                      </a:r>
                      <a:r>
                        <a:rPr lang="en-CA" b="0" dirty="0"/>
                        <a:t> to complete your sign up.</a:t>
                      </a:r>
                    </a:p>
                  </a:txBody>
                  <a:tcPr>
                    <a:solidFill>
                      <a:schemeClr val="bg1">
                        <a:lumMod val="65000"/>
                      </a:schemeClr>
                    </a:solidFill>
                  </a:tcPr>
                </a:tc>
                <a:extLst>
                  <a:ext uri="{0D108BD9-81ED-4DB2-BD59-A6C34878D82A}">
                    <a16:rowId xmlns:a16="http://schemas.microsoft.com/office/drawing/2014/main" val="3059588346"/>
                  </a:ext>
                </a:extLst>
              </a:tr>
            </a:tbl>
          </a:graphicData>
        </a:graphic>
      </p:graphicFrame>
      <p:pic>
        <p:nvPicPr>
          <p:cNvPr id="6" name="Picture 5">
            <a:extLst>
              <a:ext uri="{FF2B5EF4-FFF2-40B4-BE49-F238E27FC236}">
                <a16:creationId xmlns:a16="http://schemas.microsoft.com/office/drawing/2014/main" id="{BB2A816F-1173-1418-B213-CF8078A1699A}"/>
              </a:ext>
            </a:extLst>
          </p:cNvPr>
          <p:cNvPicPr>
            <a:picLocks noChangeAspect="1"/>
          </p:cNvPicPr>
          <p:nvPr/>
        </p:nvPicPr>
        <p:blipFill>
          <a:blip r:embed="rId3"/>
          <a:stretch>
            <a:fillRect/>
          </a:stretch>
        </p:blipFill>
        <p:spPr>
          <a:xfrm>
            <a:off x="4929024" y="4596680"/>
            <a:ext cx="2333951" cy="2095792"/>
          </a:xfrm>
          <a:prstGeom prst="rect">
            <a:avLst/>
          </a:prstGeom>
        </p:spPr>
      </p:pic>
      <p:pic>
        <p:nvPicPr>
          <p:cNvPr id="7" name="Picture 6">
            <a:extLst>
              <a:ext uri="{FF2B5EF4-FFF2-40B4-BE49-F238E27FC236}">
                <a16:creationId xmlns:a16="http://schemas.microsoft.com/office/drawing/2014/main" id="{ED192519-52AA-4116-3883-6357F00FCF99}"/>
              </a:ext>
            </a:extLst>
          </p:cNvPr>
          <p:cNvPicPr>
            <a:picLocks noChangeAspect="1"/>
          </p:cNvPicPr>
          <p:nvPr/>
        </p:nvPicPr>
        <p:blipFill>
          <a:blip r:embed="rId4"/>
          <a:stretch>
            <a:fillRect/>
          </a:stretch>
        </p:blipFill>
        <p:spPr>
          <a:xfrm>
            <a:off x="8019863" y="4447613"/>
            <a:ext cx="3167088" cy="2272399"/>
          </a:xfrm>
          <a:prstGeom prst="rect">
            <a:avLst/>
          </a:prstGeom>
        </p:spPr>
      </p:pic>
    </p:spTree>
    <p:extLst>
      <p:ext uri="{BB962C8B-B14F-4D97-AF65-F5344CB8AC3E}">
        <p14:creationId xmlns:p14="http://schemas.microsoft.com/office/powerpoint/2010/main" val="1908333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b="1" dirty="0"/>
              <a:t>Welcome &amp; Intros</a:t>
            </a:r>
            <a:endParaRPr lang="en-KN" b="1"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7"/>
            <a:ext cx="10293180" cy="3664634"/>
          </a:xfrm>
        </p:spPr>
        <p:txBody>
          <a:bodyPr>
            <a:normAutofit/>
          </a:bodyPr>
          <a:lstStyle/>
          <a:p>
            <a:pPr algn="l"/>
            <a:endParaRPr lang="en-US" sz="3200" dirty="0"/>
          </a:p>
          <a:p>
            <a:r>
              <a:rPr lang="en-US" sz="4000" b="1" dirty="0"/>
              <a:t>General Manager</a:t>
            </a:r>
          </a:p>
          <a:p>
            <a:r>
              <a:rPr lang="en-US" sz="4000" b="1" dirty="0"/>
              <a:t>Head Coach</a:t>
            </a:r>
          </a:p>
          <a:p>
            <a:r>
              <a:rPr lang="en-US" sz="4000" b="1" dirty="0"/>
              <a:t>Lead Development Coach</a:t>
            </a:r>
          </a:p>
        </p:txBody>
      </p:sp>
    </p:spTree>
    <p:extLst>
      <p:ext uri="{BB962C8B-B14F-4D97-AF65-F5344CB8AC3E}">
        <p14:creationId xmlns:p14="http://schemas.microsoft.com/office/powerpoint/2010/main" val="20262538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b="1" dirty="0"/>
              <a:t>About Competitive Swimming</a:t>
            </a:r>
            <a:endParaRPr lang="en-KN" b="1"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7"/>
            <a:ext cx="10293180" cy="3664634"/>
          </a:xfrm>
        </p:spPr>
        <p:txBody>
          <a:bodyPr>
            <a:normAutofit/>
          </a:bodyPr>
          <a:lstStyle/>
          <a:p>
            <a:pPr algn="l"/>
            <a:endParaRPr lang="en-US" sz="3200" dirty="0"/>
          </a:p>
          <a:p>
            <a:r>
              <a:rPr lang="en-US" sz="4000" b="1" dirty="0"/>
              <a:t>Training</a:t>
            </a:r>
          </a:p>
          <a:p>
            <a:r>
              <a:rPr lang="en-US" sz="4000" b="1" dirty="0"/>
              <a:t>(for swimmers, for parents, progression)</a:t>
            </a:r>
          </a:p>
          <a:p>
            <a:r>
              <a:rPr lang="en-US" sz="4000" b="1" dirty="0"/>
              <a:t>Swim Meets</a:t>
            </a:r>
          </a:p>
          <a:p>
            <a:r>
              <a:rPr lang="en-US" sz="4000" b="1" dirty="0"/>
              <a:t>(for swimmers, for parents, progression)</a:t>
            </a:r>
          </a:p>
        </p:txBody>
      </p:sp>
    </p:spTree>
    <p:extLst>
      <p:ext uri="{BB962C8B-B14F-4D97-AF65-F5344CB8AC3E}">
        <p14:creationId xmlns:p14="http://schemas.microsoft.com/office/powerpoint/2010/main" val="597467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 5">
            <a:extLst>
              <a:ext uri="{FF2B5EF4-FFF2-40B4-BE49-F238E27FC236}">
                <a16:creationId xmlns:a16="http://schemas.microsoft.com/office/drawing/2014/main" id="{CE46C7C0-D9EF-0F87-4C77-6A173A7EC13C}"/>
              </a:ext>
            </a:extLst>
          </p:cNvPr>
          <p:cNvGraphicFramePr/>
          <p:nvPr>
            <p:extLst>
              <p:ext uri="{D42A27DB-BD31-4B8C-83A1-F6EECF244321}">
                <p14:modId xmlns:p14="http://schemas.microsoft.com/office/powerpoint/2010/main" val="3260020152"/>
              </p:ext>
            </p:extLst>
          </p:nvPr>
        </p:nvGraphicFramePr>
        <p:xfrm>
          <a:off x="2091847" y="719666"/>
          <a:ext cx="9608855" cy="61383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8F62C99C-951F-1D72-040B-94A56C68435F}"/>
              </a:ext>
            </a:extLst>
          </p:cNvPr>
          <p:cNvSpPr txBox="1"/>
          <p:nvPr/>
        </p:nvSpPr>
        <p:spPr>
          <a:xfrm>
            <a:off x="1856914" y="3864914"/>
            <a:ext cx="2419957"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CA" dirty="0"/>
              <a:t>Unconditional Love</a:t>
            </a:r>
          </a:p>
          <a:p>
            <a:r>
              <a:rPr lang="en-CA" dirty="0"/>
              <a:t>Encourage</a:t>
            </a:r>
          </a:p>
          <a:p>
            <a:r>
              <a:rPr lang="en-CA" dirty="0"/>
              <a:t>Physical support</a:t>
            </a:r>
          </a:p>
          <a:p>
            <a:r>
              <a:rPr lang="en-CA" dirty="0"/>
              <a:t>Life skill support</a:t>
            </a:r>
          </a:p>
        </p:txBody>
      </p:sp>
      <p:sp>
        <p:nvSpPr>
          <p:cNvPr id="8" name="TextBox 7">
            <a:extLst>
              <a:ext uri="{FF2B5EF4-FFF2-40B4-BE49-F238E27FC236}">
                <a16:creationId xmlns:a16="http://schemas.microsoft.com/office/drawing/2014/main" id="{3A8FFA9C-2750-B7C9-EEBA-6BB7CD7F5AE8}"/>
              </a:ext>
            </a:extLst>
          </p:cNvPr>
          <p:cNvSpPr txBox="1"/>
          <p:nvPr/>
        </p:nvSpPr>
        <p:spPr>
          <a:xfrm>
            <a:off x="2549070" y="2505205"/>
            <a:ext cx="2419957"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CA" dirty="0"/>
              <a:t>Appreciation</a:t>
            </a:r>
          </a:p>
          <a:p>
            <a:r>
              <a:rPr lang="en-CA" dirty="0"/>
              <a:t>Commitment</a:t>
            </a:r>
          </a:p>
          <a:p>
            <a:r>
              <a:rPr lang="en-CA" dirty="0"/>
              <a:t>Goal setting</a:t>
            </a:r>
          </a:p>
        </p:txBody>
      </p:sp>
      <p:sp>
        <p:nvSpPr>
          <p:cNvPr id="9" name="TextBox 8">
            <a:extLst>
              <a:ext uri="{FF2B5EF4-FFF2-40B4-BE49-F238E27FC236}">
                <a16:creationId xmlns:a16="http://schemas.microsoft.com/office/drawing/2014/main" id="{7C02E974-D088-7A6C-B8B8-04E818344EC6}"/>
              </a:ext>
            </a:extLst>
          </p:cNvPr>
          <p:cNvSpPr txBox="1"/>
          <p:nvPr/>
        </p:nvSpPr>
        <p:spPr>
          <a:xfrm>
            <a:off x="8822633" y="2505205"/>
            <a:ext cx="2419957"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CA" dirty="0"/>
              <a:t>Learn</a:t>
            </a:r>
          </a:p>
          <a:p>
            <a:r>
              <a:rPr lang="en-CA" dirty="0"/>
              <a:t>Commitment</a:t>
            </a:r>
          </a:p>
          <a:p>
            <a:r>
              <a:rPr lang="en-CA" dirty="0"/>
              <a:t>Effort &amp; Attention</a:t>
            </a:r>
          </a:p>
        </p:txBody>
      </p:sp>
      <p:sp>
        <p:nvSpPr>
          <p:cNvPr id="10" name="TextBox 9">
            <a:extLst>
              <a:ext uri="{FF2B5EF4-FFF2-40B4-BE49-F238E27FC236}">
                <a16:creationId xmlns:a16="http://schemas.microsoft.com/office/drawing/2014/main" id="{27BB97CC-B7A6-F877-4BAD-DFA787453DF9}"/>
              </a:ext>
            </a:extLst>
          </p:cNvPr>
          <p:cNvSpPr txBox="1"/>
          <p:nvPr/>
        </p:nvSpPr>
        <p:spPr>
          <a:xfrm>
            <a:off x="9515678" y="3864913"/>
            <a:ext cx="2419957"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CA" dirty="0"/>
              <a:t>Teach Skills</a:t>
            </a:r>
          </a:p>
          <a:p>
            <a:r>
              <a:rPr lang="en-CA" dirty="0"/>
              <a:t>Detect &amp; Improve</a:t>
            </a:r>
          </a:p>
          <a:p>
            <a:r>
              <a:rPr lang="en-CA" dirty="0"/>
              <a:t>  weaknesses</a:t>
            </a:r>
          </a:p>
          <a:p>
            <a:r>
              <a:rPr lang="en-CA" dirty="0"/>
              <a:t>Moral support</a:t>
            </a:r>
          </a:p>
        </p:txBody>
      </p:sp>
      <p:sp>
        <p:nvSpPr>
          <p:cNvPr id="11" name="TextBox 10">
            <a:extLst>
              <a:ext uri="{FF2B5EF4-FFF2-40B4-BE49-F238E27FC236}">
                <a16:creationId xmlns:a16="http://schemas.microsoft.com/office/drawing/2014/main" id="{D739372A-F152-6DD3-677B-D07FEAD5C342}"/>
              </a:ext>
            </a:extLst>
          </p:cNvPr>
          <p:cNvSpPr txBox="1"/>
          <p:nvPr/>
        </p:nvSpPr>
        <p:spPr>
          <a:xfrm>
            <a:off x="5456996" y="4503369"/>
            <a:ext cx="1908308"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CA" dirty="0"/>
              <a:t>Communicate </a:t>
            </a:r>
          </a:p>
          <a:p>
            <a:r>
              <a:rPr lang="en-CA" dirty="0"/>
              <a:t>Support lessons</a:t>
            </a:r>
          </a:p>
          <a:p>
            <a:r>
              <a:rPr lang="en-CA" dirty="0"/>
              <a:t>Same team</a:t>
            </a:r>
          </a:p>
        </p:txBody>
      </p:sp>
      <p:sp>
        <p:nvSpPr>
          <p:cNvPr id="13" name="TextBox 12">
            <a:extLst>
              <a:ext uri="{FF2B5EF4-FFF2-40B4-BE49-F238E27FC236}">
                <a16:creationId xmlns:a16="http://schemas.microsoft.com/office/drawing/2014/main" id="{1DA6A456-D29A-98EA-9625-1314BD4A5F73}"/>
              </a:ext>
            </a:extLst>
          </p:cNvPr>
          <p:cNvSpPr txBox="1"/>
          <p:nvPr/>
        </p:nvSpPr>
        <p:spPr>
          <a:xfrm>
            <a:off x="6448728" y="5934670"/>
            <a:ext cx="1908308"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r"/>
            <a:r>
              <a:rPr lang="en-CA" dirty="0"/>
              <a:t>Communicate </a:t>
            </a:r>
          </a:p>
          <a:p>
            <a:pPr algn="r"/>
            <a:r>
              <a:rPr lang="en-CA" dirty="0"/>
              <a:t>Support parents</a:t>
            </a:r>
          </a:p>
          <a:p>
            <a:pPr algn="r"/>
            <a:r>
              <a:rPr lang="en-CA" dirty="0"/>
              <a:t>Same team</a:t>
            </a:r>
          </a:p>
        </p:txBody>
      </p:sp>
    </p:spTree>
    <p:extLst>
      <p:ext uri="{BB962C8B-B14F-4D97-AF65-F5344CB8AC3E}">
        <p14:creationId xmlns:p14="http://schemas.microsoft.com/office/powerpoint/2010/main" val="42636941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1122363"/>
            <a:ext cx="10098546" cy="1121434"/>
          </a:xfrm>
        </p:spPr>
        <p:txBody>
          <a:bodyPr>
            <a:normAutofit/>
          </a:bodyPr>
          <a:lstStyle/>
          <a:p>
            <a:r>
              <a:rPr lang="en-US" dirty="0"/>
              <a:t>Training for Swimmers</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6"/>
            <a:ext cx="10293180" cy="4157004"/>
          </a:xfrm>
        </p:spPr>
        <p:txBody>
          <a:bodyPr>
            <a:normAutofit fontScale="70000" lnSpcReduction="20000"/>
          </a:bodyPr>
          <a:lstStyle/>
          <a:p>
            <a:pPr algn="l"/>
            <a:r>
              <a:rPr lang="en-US" sz="3200" b="1" dirty="0">
                <a:solidFill>
                  <a:srgbClr val="0070C0"/>
                </a:solidFill>
              </a:rPr>
              <a:t>Competitive Swimming</a:t>
            </a:r>
          </a:p>
          <a:p>
            <a:pPr algn="l"/>
            <a:r>
              <a:rPr lang="en-US" sz="2800" dirty="0">
                <a:solidFill>
                  <a:srgbClr val="212529"/>
                </a:solidFill>
              </a:rPr>
              <a:t>Swimming starts as a life skill; every child needs to learn how to swim. “Safety first” is why most of us got our kids into the water in the first place. </a:t>
            </a:r>
          </a:p>
          <a:p>
            <a:pPr algn="l"/>
            <a:r>
              <a:rPr lang="en-US" sz="2800" dirty="0">
                <a:solidFill>
                  <a:srgbClr val="212529"/>
                </a:solidFill>
              </a:rPr>
              <a:t>Keyano takes lessons to a new level. Within a very few short weeks new swimmers will become self-sufficient at travelling hundreds of </a:t>
            </a:r>
            <a:r>
              <a:rPr lang="en-US" sz="2800" dirty="0" err="1">
                <a:solidFill>
                  <a:srgbClr val="212529"/>
                </a:solidFill>
              </a:rPr>
              <a:t>metres</a:t>
            </a:r>
            <a:r>
              <a:rPr lang="en-US" sz="2800" dirty="0">
                <a:solidFill>
                  <a:srgbClr val="212529"/>
                </a:solidFill>
              </a:rPr>
              <a:t> on their own safely. But this is just the tip of the iceberg when you join Keyano.</a:t>
            </a:r>
          </a:p>
          <a:p>
            <a:pPr algn="l"/>
            <a:r>
              <a:rPr lang="en-US" sz="3200" b="1" dirty="0">
                <a:solidFill>
                  <a:srgbClr val="0070C0"/>
                </a:solidFill>
              </a:rPr>
              <a:t>Training Expectations in Development</a:t>
            </a:r>
          </a:p>
          <a:p>
            <a:pPr algn="l"/>
            <a:r>
              <a:rPr lang="en-US" sz="2800" dirty="0">
                <a:solidFill>
                  <a:srgbClr val="212529"/>
                </a:solidFill>
              </a:rPr>
              <a:t>Bronze swimmers must meet minimum swimming requirements and must also be mature enough to follow directions in a small group environment. It is expected that swimmers participate in local competitions, starting with in-house mini-meets. </a:t>
            </a:r>
          </a:p>
          <a:p>
            <a:pPr algn="l"/>
            <a:r>
              <a:rPr lang="en-US" sz="2800" dirty="0">
                <a:solidFill>
                  <a:srgbClr val="212529"/>
                </a:solidFill>
              </a:rPr>
              <a:t>Silver swimmers must be competent in all 4 swimming strokes. It is expected to compete regularly according to the group competition calendar. </a:t>
            </a:r>
          </a:p>
          <a:p>
            <a:pPr algn="l"/>
            <a:r>
              <a:rPr lang="en-US" sz="2800" b="0" i="0" dirty="0">
                <a:solidFill>
                  <a:srgbClr val="212529"/>
                </a:solidFill>
                <a:effectLst/>
              </a:rPr>
              <a:t>Gold swimmers should be at a Festival standard and approaching Alberta Trials. It is expected to attend at least 80% of your training sessions and to increase communication to your coach about any absences. </a:t>
            </a:r>
          </a:p>
        </p:txBody>
      </p:sp>
    </p:spTree>
    <p:extLst>
      <p:ext uri="{BB962C8B-B14F-4D97-AF65-F5344CB8AC3E}">
        <p14:creationId xmlns:p14="http://schemas.microsoft.com/office/powerpoint/2010/main" val="1392799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1122363"/>
            <a:ext cx="10098546" cy="1121434"/>
          </a:xfrm>
        </p:spPr>
        <p:txBody>
          <a:bodyPr>
            <a:normAutofit/>
          </a:bodyPr>
          <a:lstStyle/>
          <a:p>
            <a:r>
              <a:rPr lang="en-US" dirty="0"/>
              <a:t>Training for Swimmers</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475989" y="2243796"/>
            <a:ext cx="11185743" cy="4257212"/>
          </a:xfrm>
        </p:spPr>
        <p:txBody>
          <a:bodyPr>
            <a:normAutofit fontScale="77500" lnSpcReduction="20000"/>
          </a:bodyPr>
          <a:lstStyle/>
          <a:p>
            <a:pPr algn="l"/>
            <a:r>
              <a:rPr lang="en-US" sz="3200" b="1" dirty="0">
                <a:solidFill>
                  <a:srgbClr val="0070C0"/>
                </a:solidFill>
              </a:rPr>
              <a:t>Other expectations</a:t>
            </a:r>
          </a:p>
          <a:p>
            <a:pPr algn="l"/>
            <a:r>
              <a:rPr lang="en-US" sz="2800" dirty="0">
                <a:solidFill>
                  <a:srgbClr val="212529"/>
                </a:solidFill>
              </a:rPr>
              <a:t>Arrive prepared, on time with training equipment.</a:t>
            </a:r>
          </a:p>
          <a:p>
            <a:pPr algn="l"/>
            <a:r>
              <a:rPr lang="en-US" sz="2800" dirty="0">
                <a:solidFill>
                  <a:srgbClr val="212529"/>
                </a:solidFill>
              </a:rPr>
              <a:t>Wear Keyano gear at practice and competitions.</a:t>
            </a:r>
          </a:p>
          <a:p>
            <a:pPr algn="l"/>
            <a:r>
              <a:rPr lang="en-US" sz="2800" dirty="0">
                <a:solidFill>
                  <a:srgbClr val="212529"/>
                </a:solidFill>
              </a:rPr>
              <a:t>Maintain positive attitude and communication with teammates, coaches and all others. </a:t>
            </a:r>
          </a:p>
          <a:p>
            <a:pPr algn="l"/>
            <a:r>
              <a:rPr lang="en-US" sz="3200" b="1" dirty="0">
                <a:solidFill>
                  <a:srgbClr val="0070C0"/>
                </a:solidFill>
              </a:rPr>
              <a:t>Outcomes for long-term swimmers</a:t>
            </a:r>
          </a:p>
          <a:p>
            <a:pPr algn="l"/>
            <a:r>
              <a:rPr lang="en-US" sz="2800" b="0" i="0" dirty="0">
                <a:solidFill>
                  <a:srgbClr val="212529"/>
                </a:solidFill>
                <a:effectLst/>
              </a:rPr>
              <a:t>What are swimmers like</a:t>
            </a:r>
            <a:r>
              <a:rPr lang="en-US" sz="2800" dirty="0">
                <a:solidFill>
                  <a:srgbClr val="212529"/>
                </a:solidFill>
              </a:rPr>
              <a:t> if they stick with swimming into High School or University?</a:t>
            </a:r>
          </a:p>
          <a:p>
            <a:pPr marL="457200" indent="-457200" algn="l">
              <a:buFont typeface="Arial" panose="020B0604020202020204" pitchFamily="34" charset="0"/>
              <a:buChar char="•"/>
            </a:pPr>
            <a:r>
              <a:rPr lang="en-US" sz="2800" b="1" i="0" dirty="0">
                <a:solidFill>
                  <a:srgbClr val="212529"/>
                </a:solidFill>
                <a:effectLst/>
              </a:rPr>
              <a:t>Hardy work ethic</a:t>
            </a:r>
            <a:r>
              <a:rPr lang="en-US" sz="2800" b="0" i="0" dirty="0">
                <a:solidFill>
                  <a:srgbClr val="212529"/>
                </a:solidFill>
                <a:effectLst/>
              </a:rPr>
              <a:t>: Know the value of hard work and will get ahead many times.</a:t>
            </a:r>
          </a:p>
          <a:p>
            <a:pPr marL="457200" indent="-457200" algn="l">
              <a:buFont typeface="Arial" panose="020B0604020202020204" pitchFamily="34" charset="0"/>
              <a:buChar char="•"/>
            </a:pPr>
            <a:r>
              <a:rPr lang="en-US" sz="2800" b="1" dirty="0">
                <a:solidFill>
                  <a:srgbClr val="212529"/>
                </a:solidFill>
              </a:rPr>
              <a:t>Time management</a:t>
            </a:r>
            <a:r>
              <a:rPr lang="en-US" sz="2800" dirty="0">
                <a:solidFill>
                  <a:srgbClr val="212529"/>
                </a:solidFill>
              </a:rPr>
              <a:t>: Know how to balance work / life; swimmers are good students.</a:t>
            </a:r>
          </a:p>
          <a:p>
            <a:pPr marL="457200" indent="-457200" algn="l">
              <a:buFont typeface="Arial" panose="020B0604020202020204" pitchFamily="34" charset="0"/>
              <a:buChar char="•"/>
            </a:pPr>
            <a:r>
              <a:rPr lang="en-US" sz="2800" b="1" i="0" dirty="0">
                <a:solidFill>
                  <a:srgbClr val="212529"/>
                </a:solidFill>
                <a:effectLst/>
              </a:rPr>
              <a:t>Goal setting</a:t>
            </a:r>
            <a:r>
              <a:rPr lang="en-US" sz="2800" b="0" i="0" dirty="0">
                <a:solidFill>
                  <a:srgbClr val="212529"/>
                </a:solidFill>
                <a:effectLst/>
              </a:rPr>
              <a:t>: Know how to look set personal goals in life and make plans to attain them. </a:t>
            </a:r>
          </a:p>
          <a:p>
            <a:pPr marL="457200" indent="-457200" algn="l">
              <a:buFont typeface="Arial" panose="020B0604020202020204" pitchFamily="34" charset="0"/>
              <a:buChar char="•"/>
            </a:pPr>
            <a:r>
              <a:rPr lang="en-US" sz="2800" b="1" dirty="0">
                <a:solidFill>
                  <a:srgbClr val="212529"/>
                </a:solidFill>
              </a:rPr>
              <a:t>Long-term friendships</a:t>
            </a:r>
            <a:r>
              <a:rPr lang="en-US" sz="2800" dirty="0">
                <a:solidFill>
                  <a:srgbClr val="212529"/>
                </a:solidFill>
              </a:rPr>
              <a:t>: The bond of working hard together toward common goals lasts a lifetime.</a:t>
            </a:r>
            <a:endParaRPr lang="en-US" sz="2800" b="0" i="0" dirty="0">
              <a:solidFill>
                <a:srgbClr val="212529"/>
              </a:solidFill>
              <a:effectLst/>
            </a:endParaRPr>
          </a:p>
        </p:txBody>
      </p:sp>
    </p:spTree>
    <p:extLst>
      <p:ext uri="{BB962C8B-B14F-4D97-AF65-F5344CB8AC3E}">
        <p14:creationId xmlns:p14="http://schemas.microsoft.com/office/powerpoint/2010/main" val="13790226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1122363"/>
            <a:ext cx="10098546" cy="1121434"/>
          </a:xfrm>
        </p:spPr>
        <p:txBody>
          <a:bodyPr>
            <a:normAutofit/>
          </a:bodyPr>
          <a:lstStyle/>
          <a:p>
            <a:r>
              <a:rPr lang="en-US" dirty="0"/>
              <a:t>Training for Parents</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475989" y="2243796"/>
            <a:ext cx="11185743" cy="4257212"/>
          </a:xfrm>
        </p:spPr>
        <p:txBody>
          <a:bodyPr>
            <a:normAutofit fontScale="77500" lnSpcReduction="20000"/>
          </a:bodyPr>
          <a:lstStyle/>
          <a:p>
            <a:pPr algn="l"/>
            <a:r>
              <a:rPr lang="en-US" sz="3200" b="1" dirty="0">
                <a:solidFill>
                  <a:srgbClr val="0070C0"/>
                </a:solidFill>
              </a:rPr>
              <a:t>What to do during training</a:t>
            </a:r>
          </a:p>
          <a:p>
            <a:pPr algn="l"/>
            <a:r>
              <a:rPr lang="en-US" sz="2800" b="1" dirty="0">
                <a:solidFill>
                  <a:srgbClr val="212529"/>
                </a:solidFill>
              </a:rPr>
              <a:t>Avoid any contact with your swimmer </a:t>
            </a:r>
            <a:r>
              <a:rPr lang="en-US" sz="2800" dirty="0">
                <a:solidFill>
                  <a:srgbClr val="212529"/>
                </a:solidFill>
              </a:rPr>
              <a:t>during their training session. It may be tempting to coach from the side or motion to them to pay attention, but this has the opposite effect you intend. Swimmers must learn to listen directly to their coach during training. If a parent becomes a distraction even from the spectators’ area they may be asked to leave. </a:t>
            </a:r>
          </a:p>
          <a:p>
            <a:pPr algn="l"/>
            <a:r>
              <a:rPr lang="en-US" sz="2800" b="1" dirty="0">
                <a:solidFill>
                  <a:srgbClr val="212529"/>
                </a:solidFill>
              </a:rPr>
              <a:t>Stay off the pool deck</a:t>
            </a:r>
            <a:r>
              <a:rPr lang="en-US" sz="2800" dirty="0">
                <a:solidFill>
                  <a:srgbClr val="212529"/>
                </a:solidFill>
              </a:rPr>
              <a:t>. This is a safety and insurance issue amongst many other possible problems. Training sessions are for the swimmer and coach; parents may communicate with their swimmer or coach after the session is completed. </a:t>
            </a:r>
          </a:p>
          <a:p>
            <a:pPr algn="l"/>
            <a:r>
              <a:rPr lang="en-US" sz="2800" b="1" dirty="0">
                <a:solidFill>
                  <a:srgbClr val="212529"/>
                </a:solidFill>
              </a:rPr>
              <a:t>Make friends</a:t>
            </a:r>
            <a:r>
              <a:rPr lang="en-US" sz="2800" dirty="0">
                <a:solidFill>
                  <a:srgbClr val="212529"/>
                </a:solidFill>
              </a:rPr>
              <a:t>. Many lifelong friendships start with a chat in the stands. Remember to keep your talking on the positive side as negative talk can spiral beyond what anyone intends. Make swimming a happy place for you and your fellow parents. </a:t>
            </a:r>
          </a:p>
          <a:p>
            <a:pPr algn="l"/>
            <a:r>
              <a:rPr lang="en-US" sz="2800" b="1" dirty="0">
                <a:solidFill>
                  <a:srgbClr val="212529"/>
                </a:solidFill>
              </a:rPr>
              <a:t>Run errands</a:t>
            </a:r>
            <a:r>
              <a:rPr lang="en-US" sz="2800" dirty="0">
                <a:solidFill>
                  <a:srgbClr val="212529"/>
                </a:solidFill>
              </a:rPr>
              <a:t>. Ever felt your little one was slowing you down or distracting in the grocery store? You now have time to yourself to run a quick errand, grocery run, a workout, or grab coffee with a friend. Once your little one </a:t>
            </a:r>
          </a:p>
        </p:txBody>
      </p:sp>
    </p:spTree>
    <p:extLst>
      <p:ext uri="{BB962C8B-B14F-4D97-AF65-F5344CB8AC3E}">
        <p14:creationId xmlns:p14="http://schemas.microsoft.com/office/powerpoint/2010/main" val="18146269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1122363"/>
            <a:ext cx="10098546" cy="1121434"/>
          </a:xfrm>
        </p:spPr>
        <p:txBody>
          <a:bodyPr>
            <a:normAutofit/>
          </a:bodyPr>
          <a:lstStyle/>
          <a:p>
            <a:r>
              <a:rPr lang="en-US" dirty="0"/>
              <a:t>Training Progression</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475989" y="2243796"/>
            <a:ext cx="11185743" cy="4257212"/>
          </a:xfrm>
        </p:spPr>
        <p:txBody>
          <a:bodyPr>
            <a:normAutofit fontScale="92500" lnSpcReduction="20000"/>
          </a:bodyPr>
          <a:lstStyle/>
          <a:p>
            <a:pPr algn="l"/>
            <a:r>
              <a:rPr lang="en-US" sz="3200" b="1" dirty="0">
                <a:solidFill>
                  <a:srgbClr val="0070C0"/>
                </a:solidFill>
              </a:rPr>
              <a:t>When do swimmers move up?</a:t>
            </a:r>
          </a:p>
          <a:p>
            <a:pPr algn="l"/>
            <a:r>
              <a:rPr lang="en-US" sz="2800" dirty="0">
                <a:solidFill>
                  <a:srgbClr val="212529"/>
                </a:solidFill>
              </a:rPr>
              <a:t>Every season brings new levels of swimmers, different abilities, and different depth in numbers at all the group levels within Keyano. As such, there are no absolute criteria for moving up a swimmer. In lay terms, swimmers must:  </a:t>
            </a:r>
          </a:p>
          <a:p>
            <a:pPr marL="514350" indent="-514350" algn="l">
              <a:buFont typeface="+mj-lt"/>
              <a:buAutoNum type="arabicPeriod"/>
            </a:pPr>
            <a:r>
              <a:rPr lang="en-US" sz="2800" dirty="0">
                <a:solidFill>
                  <a:srgbClr val="212529"/>
                </a:solidFill>
              </a:rPr>
              <a:t>Exceed the expectation level of their current group on the majority of learned skills.</a:t>
            </a:r>
          </a:p>
          <a:p>
            <a:pPr marL="514350" indent="-514350" algn="l">
              <a:buFont typeface="+mj-lt"/>
              <a:buAutoNum type="arabicPeriod"/>
            </a:pPr>
            <a:r>
              <a:rPr lang="en-US" sz="2800" dirty="0">
                <a:solidFill>
                  <a:srgbClr val="212529"/>
                </a:solidFill>
              </a:rPr>
              <a:t>Have no gaping deficiency in any of the major skills learned in their group.</a:t>
            </a:r>
          </a:p>
          <a:p>
            <a:pPr marL="514350" indent="-514350" algn="l">
              <a:buFont typeface="+mj-lt"/>
              <a:buAutoNum type="arabicPeriod"/>
            </a:pPr>
            <a:r>
              <a:rPr lang="en-US" sz="2800" dirty="0">
                <a:solidFill>
                  <a:srgbClr val="212529"/>
                </a:solidFill>
              </a:rPr>
              <a:t>Meet the expectation level of the next group on as many skills as possible.</a:t>
            </a:r>
          </a:p>
          <a:p>
            <a:pPr marL="514350" indent="-514350" algn="l">
              <a:buFont typeface="+mj-lt"/>
              <a:buAutoNum type="arabicPeriod"/>
            </a:pPr>
            <a:r>
              <a:rPr lang="en-US" sz="2800" dirty="0">
                <a:solidFill>
                  <a:srgbClr val="212529"/>
                </a:solidFill>
              </a:rPr>
              <a:t>Meet the expectation level of the next group in attendance, attitude, trainability, commitment &amp; performance.</a:t>
            </a:r>
          </a:p>
          <a:p>
            <a:pPr marL="514350" indent="-514350" algn="l">
              <a:buFont typeface="+mj-lt"/>
              <a:buAutoNum type="arabicPeriod"/>
            </a:pPr>
            <a:r>
              <a:rPr lang="en-US" sz="2800" dirty="0">
                <a:solidFill>
                  <a:srgbClr val="212529"/>
                </a:solidFill>
              </a:rPr>
              <a:t>Be ‘age-ready’ as per the composition of the current groups.</a:t>
            </a:r>
          </a:p>
        </p:txBody>
      </p:sp>
    </p:spTree>
    <p:extLst>
      <p:ext uri="{BB962C8B-B14F-4D97-AF65-F5344CB8AC3E}">
        <p14:creationId xmlns:p14="http://schemas.microsoft.com/office/powerpoint/2010/main" val="35072303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1122363"/>
            <a:ext cx="10098546" cy="1121434"/>
          </a:xfrm>
        </p:spPr>
        <p:txBody>
          <a:bodyPr>
            <a:normAutofit/>
          </a:bodyPr>
          <a:lstStyle/>
          <a:p>
            <a:r>
              <a:rPr lang="en-US" dirty="0"/>
              <a:t>Swim Meets for Swimmers</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475989" y="2243796"/>
            <a:ext cx="11185743" cy="4257212"/>
          </a:xfrm>
        </p:spPr>
        <p:txBody>
          <a:bodyPr>
            <a:normAutofit fontScale="62500" lnSpcReduction="20000"/>
          </a:bodyPr>
          <a:lstStyle/>
          <a:p>
            <a:pPr algn="l"/>
            <a:r>
              <a:rPr lang="en-US" sz="3200" b="1" dirty="0">
                <a:solidFill>
                  <a:srgbClr val="0070C0"/>
                </a:solidFill>
              </a:rPr>
              <a:t>How to prepare</a:t>
            </a:r>
          </a:p>
          <a:p>
            <a:pPr algn="l"/>
            <a:r>
              <a:rPr lang="en-US" sz="2800" b="1" dirty="0">
                <a:solidFill>
                  <a:srgbClr val="212529"/>
                </a:solidFill>
              </a:rPr>
              <a:t>Participate at the meets in your group’s calendar</a:t>
            </a:r>
            <a:r>
              <a:rPr lang="en-US" sz="2800" dirty="0">
                <a:solidFill>
                  <a:srgbClr val="212529"/>
                </a:solidFill>
              </a:rPr>
              <a:t>. There is a progression from level to level, so do not miss out on early stages of learning. </a:t>
            </a:r>
          </a:p>
          <a:p>
            <a:pPr algn="l"/>
            <a:r>
              <a:rPr lang="en-US" sz="2800" b="1" dirty="0">
                <a:solidFill>
                  <a:srgbClr val="212529"/>
                </a:solidFill>
              </a:rPr>
              <a:t>Talk to your coach about goals</a:t>
            </a:r>
            <a:r>
              <a:rPr lang="en-US" sz="2800" dirty="0">
                <a:solidFill>
                  <a:srgbClr val="212529"/>
                </a:solidFill>
              </a:rPr>
              <a:t>. Goal setting starts as a coach-led process in Bronze and evolves to individual goal setting in the Performance groups. </a:t>
            </a:r>
          </a:p>
          <a:p>
            <a:pPr algn="l"/>
            <a:r>
              <a:rPr lang="en-US" sz="2800" dirty="0">
                <a:solidFill>
                  <a:srgbClr val="212529"/>
                </a:solidFill>
              </a:rPr>
              <a:t>During the meet, </a:t>
            </a:r>
            <a:r>
              <a:rPr lang="en-US" sz="2800" b="1" dirty="0">
                <a:solidFill>
                  <a:srgbClr val="212529"/>
                </a:solidFill>
              </a:rPr>
              <a:t>report to your coach before and after every race</a:t>
            </a:r>
            <a:r>
              <a:rPr lang="en-US" sz="2800" dirty="0">
                <a:solidFill>
                  <a:srgbClr val="212529"/>
                </a:solidFill>
              </a:rPr>
              <a:t>. Doing this ensures your goals for the race are fresh before and can be properly debriefed after your race. Visit friends and parents during longer breaks between races. </a:t>
            </a:r>
          </a:p>
          <a:p>
            <a:pPr algn="l"/>
            <a:r>
              <a:rPr lang="en-US" sz="2800" dirty="0">
                <a:solidFill>
                  <a:srgbClr val="212529"/>
                </a:solidFill>
              </a:rPr>
              <a:t>During the meet, </a:t>
            </a:r>
            <a:r>
              <a:rPr lang="en-US" sz="2800" b="1" dirty="0">
                <a:solidFill>
                  <a:srgbClr val="212529"/>
                </a:solidFill>
              </a:rPr>
              <a:t>stay focused</a:t>
            </a:r>
            <a:r>
              <a:rPr lang="en-US" sz="2800" dirty="0">
                <a:solidFill>
                  <a:srgbClr val="212529"/>
                </a:solidFill>
              </a:rPr>
              <a:t>. Electronics put a heavy strain on the neurons that fire to help us focus on other performances as well. If you need an on-deck past-time try a deck of cards or other simple game. Or, try cheering for your friends. </a:t>
            </a:r>
            <a:r>
              <a:rPr lang="en-US" sz="2800" dirty="0">
                <a:solidFill>
                  <a:srgbClr val="212529"/>
                </a:solidFill>
                <a:sym typeface="Wingdings" panose="05000000000000000000" pitchFamily="2" charset="2"/>
              </a:rPr>
              <a:t></a:t>
            </a:r>
          </a:p>
          <a:p>
            <a:pPr algn="l"/>
            <a:r>
              <a:rPr lang="en-US" sz="2800" dirty="0">
                <a:solidFill>
                  <a:srgbClr val="212529"/>
                </a:solidFill>
                <a:sym typeface="Wingdings" panose="05000000000000000000" pitchFamily="2" charset="2"/>
              </a:rPr>
              <a:t>During the meet, </a:t>
            </a:r>
            <a:r>
              <a:rPr lang="en-US" sz="2800" b="1" dirty="0">
                <a:solidFill>
                  <a:srgbClr val="212529"/>
                </a:solidFill>
                <a:sym typeface="Wingdings" panose="05000000000000000000" pitchFamily="2" charset="2"/>
              </a:rPr>
              <a:t>eat healthy</a:t>
            </a:r>
            <a:r>
              <a:rPr lang="en-US" sz="2800" dirty="0">
                <a:solidFill>
                  <a:srgbClr val="212529"/>
                </a:solidFill>
                <a:sym typeface="Wingdings" panose="05000000000000000000" pitchFamily="2" charset="2"/>
              </a:rPr>
              <a:t>. Pack simple snacks like crackers and fruit that replenish energy and electrolytes. After exercise it is really important to eat something healthy within 30 minutes (goes for training, too). </a:t>
            </a:r>
          </a:p>
          <a:p>
            <a:pPr algn="l"/>
            <a:r>
              <a:rPr lang="en-US" sz="2800" dirty="0">
                <a:solidFill>
                  <a:srgbClr val="212529"/>
                </a:solidFill>
                <a:sym typeface="Wingdings" panose="05000000000000000000" pitchFamily="2" charset="2"/>
              </a:rPr>
              <a:t>During the meet, </a:t>
            </a:r>
            <a:r>
              <a:rPr lang="en-US" sz="2800" b="1" dirty="0">
                <a:solidFill>
                  <a:srgbClr val="212529"/>
                </a:solidFill>
                <a:sym typeface="Wingdings" panose="05000000000000000000" pitchFamily="2" charset="2"/>
              </a:rPr>
              <a:t>stay hydrated </a:t>
            </a:r>
            <a:r>
              <a:rPr lang="en-US" sz="2800" dirty="0">
                <a:solidFill>
                  <a:srgbClr val="212529"/>
                </a:solidFill>
                <a:sym typeface="Wingdings" panose="05000000000000000000" pitchFamily="2" charset="2"/>
              </a:rPr>
              <a:t>with water (primary) and electrolytes. It’s okay for kids to have Gatorade, but still in moderation. Beware of fancy drinks that make big claims… some of these have caffeine or herbal supplements that are not declared (USA) or not meant for children. </a:t>
            </a:r>
            <a:endParaRPr lang="en-US" sz="2800" dirty="0">
              <a:solidFill>
                <a:srgbClr val="212529"/>
              </a:solidFill>
            </a:endParaRPr>
          </a:p>
        </p:txBody>
      </p:sp>
    </p:spTree>
    <p:extLst>
      <p:ext uri="{BB962C8B-B14F-4D97-AF65-F5344CB8AC3E}">
        <p14:creationId xmlns:p14="http://schemas.microsoft.com/office/powerpoint/2010/main" val="1261578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1122363"/>
            <a:ext cx="10098546" cy="1121434"/>
          </a:xfrm>
        </p:spPr>
        <p:txBody>
          <a:bodyPr>
            <a:normAutofit/>
          </a:bodyPr>
          <a:lstStyle/>
          <a:p>
            <a:r>
              <a:rPr lang="en-US" dirty="0"/>
              <a:t>Swim Meets for Parents</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475989" y="2243796"/>
            <a:ext cx="11185743" cy="4257212"/>
          </a:xfrm>
        </p:spPr>
        <p:txBody>
          <a:bodyPr>
            <a:normAutofit fontScale="92500" lnSpcReduction="20000"/>
          </a:bodyPr>
          <a:lstStyle/>
          <a:p>
            <a:pPr algn="l"/>
            <a:r>
              <a:rPr lang="en-US" sz="3200" b="1" dirty="0">
                <a:solidFill>
                  <a:srgbClr val="0070C0"/>
                </a:solidFill>
              </a:rPr>
              <a:t>How to prepare</a:t>
            </a:r>
          </a:p>
          <a:p>
            <a:pPr algn="l"/>
            <a:r>
              <a:rPr lang="en-US" sz="2800" b="1" dirty="0">
                <a:solidFill>
                  <a:srgbClr val="212529"/>
                </a:solidFill>
              </a:rPr>
              <a:t>Help pack the snacks &amp; drinks</a:t>
            </a:r>
            <a:r>
              <a:rPr lang="en-US" sz="2800" dirty="0">
                <a:solidFill>
                  <a:srgbClr val="212529"/>
                </a:solidFill>
              </a:rPr>
              <a:t> until your swimmers is old enough. A race suit is not necessary (even discouraged) until you get to higher level meets like our invitationals and Provincial meets. </a:t>
            </a:r>
          </a:p>
          <a:p>
            <a:pPr algn="l"/>
            <a:r>
              <a:rPr lang="en-US" sz="2800" b="1" dirty="0">
                <a:solidFill>
                  <a:srgbClr val="212529"/>
                </a:solidFill>
              </a:rPr>
              <a:t>Support with encouragement</a:t>
            </a:r>
            <a:r>
              <a:rPr lang="en-US" sz="2800" dirty="0">
                <a:solidFill>
                  <a:srgbClr val="212529"/>
                </a:solidFill>
              </a:rPr>
              <a:t>. Remember you have a coach to provide criticism and steps for improvement. Try to be oddly supportive of both great and not so great results and take an interest in letting your swimmer be the expert for you. Ask them what the coach thought, and if you’re not clear then ask your coach yourself. Things get awkward when a parent starts giving the criticism and the coach has to start doing the unconditional encouragement role. </a:t>
            </a:r>
          </a:p>
          <a:p>
            <a:pPr algn="l"/>
            <a:r>
              <a:rPr lang="en-US" sz="2800" b="1" dirty="0">
                <a:solidFill>
                  <a:srgbClr val="212529"/>
                </a:solidFill>
              </a:rPr>
              <a:t>Volunteer when possible</a:t>
            </a:r>
            <a:r>
              <a:rPr lang="en-US" sz="2800" dirty="0">
                <a:solidFill>
                  <a:srgbClr val="212529"/>
                </a:solidFill>
              </a:rPr>
              <a:t>. It won’t take every swim meet to complete your commitment, but this is one not to wait on. Try to get involved early – it’s actually a great seat from which to see the action. </a:t>
            </a:r>
          </a:p>
          <a:p>
            <a:pPr algn="l"/>
            <a:endParaRPr lang="en-US" sz="2800" dirty="0">
              <a:solidFill>
                <a:srgbClr val="212529"/>
              </a:solidFill>
            </a:endParaRPr>
          </a:p>
          <a:p>
            <a:pPr algn="l"/>
            <a:endParaRPr lang="en-US" sz="2800" dirty="0">
              <a:solidFill>
                <a:srgbClr val="212529"/>
              </a:solidFill>
            </a:endParaRPr>
          </a:p>
        </p:txBody>
      </p:sp>
    </p:spTree>
    <p:extLst>
      <p:ext uri="{BB962C8B-B14F-4D97-AF65-F5344CB8AC3E}">
        <p14:creationId xmlns:p14="http://schemas.microsoft.com/office/powerpoint/2010/main" val="3041837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1122363"/>
            <a:ext cx="10098546" cy="1121434"/>
          </a:xfrm>
        </p:spPr>
        <p:txBody>
          <a:bodyPr>
            <a:normAutofit/>
          </a:bodyPr>
          <a:lstStyle/>
          <a:p>
            <a:r>
              <a:rPr lang="en-US" dirty="0"/>
              <a:t>Swim Meets Progression</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475989" y="2243796"/>
            <a:ext cx="11185743" cy="4257212"/>
          </a:xfrm>
        </p:spPr>
        <p:txBody>
          <a:bodyPr>
            <a:normAutofit/>
          </a:bodyPr>
          <a:lstStyle/>
          <a:p>
            <a:pPr algn="l"/>
            <a:endParaRPr lang="en-US" sz="2800" dirty="0">
              <a:solidFill>
                <a:srgbClr val="212529"/>
              </a:solidFill>
            </a:endParaRPr>
          </a:p>
          <a:p>
            <a:pPr algn="l"/>
            <a:endParaRPr lang="en-US" sz="2800" dirty="0">
              <a:solidFill>
                <a:srgbClr val="212529"/>
              </a:solidFill>
            </a:endParaRPr>
          </a:p>
        </p:txBody>
      </p:sp>
      <p:graphicFrame>
        <p:nvGraphicFramePr>
          <p:cNvPr id="2" name="Table 1">
            <a:extLst>
              <a:ext uri="{FF2B5EF4-FFF2-40B4-BE49-F238E27FC236}">
                <a16:creationId xmlns:a16="http://schemas.microsoft.com/office/drawing/2014/main" id="{D950FAE5-7B39-E4DE-AA86-3909162022E7}"/>
              </a:ext>
            </a:extLst>
          </p:cNvPr>
          <p:cNvGraphicFramePr>
            <a:graphicFrameLocks noGrp="1"/>
          </p:cNvGraphicFramePr>
          <p:nvPr>
            <p:extLst>
              <p:ext uri="{D42A27DB-BD31-4B8C-83A1-F6EECF244321}">
                <p14:modId xmlns:p14="http://schemas.microsoft.com/office/powerpoint/2010/main" val="3616587979"/>
              </p:ext>
            </p:extLst>
          </p:nvPr>
        </p:nvGraphicFramePr>
        <p:xfrm>
          <a:off x="475989" y="2175302"/>
          <a:ext cx="11107803" cy="4150360"/>
        </p:xfrm>
        <a:graphic>
          <a:graphicData uri="http://schemas.openxmlformats.org/drawingml/2006/table">
            <a:tbl>
              <a:tblPr firstRow="1" bandRow="1">
                <a:tableStyleId>{5C22544A-7EE6-4342-B048-85BDC9FD1C3A}</a:tableStyleId>
              </a:tblPr>
              <a:tblGrid>
                <a:gridCol w="2089064">
                  <a:extLst>
                    <a:ext uri="{9D8B030D-6E8A-4147-A177-3AD203B41FA5}">
                      <a16:colId xmlns:a16="http://schemas.microsoft.com/office/drawing/2014/main" val="4072814863"/>
                    </a:ext>
                  </a:extLst>
                </a:gridCol>
                <a:gridCol w="6100175">
                  <a:extLst>
                    <a:ext uri="{9D8B030D-6E8A-4147-A177-3AD203B41FA5}">
                      <a16:colId xmlns:a16="http://schemas.microsoft.com/office/drawing/2014/main" val="1575751653"/>
                    </a:ext>
                  </a:extLst>
                </a:gridCol>
                <a:gridCol w="2918564">
                  <a:extLst>
                    <a:ext uri="{9D8B030D-6E8A-4147-A177-3AD203B41FA5}">
                      <a16:colId xmlns:a16="http://schemas.microsoft.com/office/drawing/2014/main" val="487806403"/>
                    </a:ext>
                  </a:extLst>
                </a:gridCol>
              </a:tblGrid>
              <a:tr h="370840">
                <a:tc>
                  <a:txBody>
                    <a:bodyPr/>
                    <a:lstStyle/>
                    <a:p>
                      <a:r>
                        <a:rPr lang="en-CA" dirty="0"/>
                        <a:t>Meet level</a:t>
                      </a:r>
                    </a:p>
                  </a:txBody>
                  <a:tcPr/>
                </a:tc>
                <a:tc>
                  <a:txBody>
                    <a:bodyPr/>
                    <a:lstStyle/>
                    <a:p>
                      <a:r>
                        <a:rPr lang="en-CA" dirty="0"/>
                        <a:t>Suitability / Description</a:t>
                      </a:r>
                    </a:p>
                  </a:txBody>
                  <a:tcPr/>
                </a:tc>
                <a:tc>
                  <a:txBody>
                    <a:bodyPr/>
                    <a:lstStyle/>
                    <a:p>
                      <a:r>
                        <a:rPr lang="en-CA" dirty="0"/>
                        <a:t>Qualifying Time</a:t>
                      </a:r>
                    </a:p>
                  </a:txBody>
                  <a:tcPr/>
                </a:tc>
                <a:extLst>
                  <a:ext uri="{0D108BD9-81ED-4DB2-BD59-A6C34878D82A}">
                    <a16:rowId xmlns:a16="http://schemas.microsoft.com/office/drawing/2014/main" val="2969660295"/>
                  </a:ext>
                </a:extLst>
              </a:tr>
              <a:tr h="370840">
                <a:tc>
                  <a:txBody>
                    <a:bodyPr/>
                    <a:lstStyle/>
                    <a:p>
                      <a:r>
                        <a:rPr lang="en-CA" sz="1600" dirty="0"/>
                        <a:t>In-house Race Nights (Bear Cubs)</a:t>
                      </a:r>
                    </a:p>
                  </a:txBody>
                  <a:tcPr/>
                </a:tc>
                <a:tc>
                  <a:txBody>
                    <a:bodyPr/>
                    <a:lstStyle/>
                    <a:p>
                      <a:r>
                        <a:rPr lang="en-CA" sz="1600" dirty="0"/>
                        <a:t>This is for every little one. These are not sanctioned and therefore free for participants. Keyano runs these as an orientation to get new swimmers used to the environment of a swim meet.</a:t>
                      </a:r>
                    </a:p>
                  </a:txBody>
                  <a:tcPr/>
                </a:tc>
                <a:tc>
                  <a:txBody>
                    <a:bodyPr/>
                    <a:lstStyle/>
                    <a:p>
                      <a:r>
                        <a:rPr lang="en-CA" sz="1600" dirty="0"/>
                        <a:t>None. All novice swimmers are welcome.</a:t>
                      </a:r>
                    </a:p>
                  </a:txBody>
                  <a:tcPr/>
                </a:tc>
                <a:extLst>
                  <a:ext uri="{0D108BD9-81ED-4DB2-BD59-A6C34878D82A}">
                    <a16:rowId xmlns:a16="http://schemas.microsoft.com/office/drawing/2014/main" val="3974098081"/>
                  </a:ext>
                </a:extLst>
              </a:tr>
              <a:tr h="370840">
                <a:tc>
                  <a:txBody>
                    <a:bodyPr/>
                    <a:lstStyle/>
                    <a:p>
                      <a:r>
                        <a:rPr lang="en-CA" sz="1600" dirty="0"/>
                        <a:t>Novice Meets</a:t>
                      </a:r>
                    </a:p>
                  </a:txBody>
                  <a:tcPr/>
                </a:tc>
                <a:tc>
                  <a:txBody>
                    <a:bodyPr/>
                    <a:lstStyle/>
                    <a:p>
                      <a:r>
                        <a:rPr lang="en-CA" sz="1600" dirty="0"/>
                        <a:t>Must have clearance from your coach to enter. These meets are shorter and have a marshalling area for swimmers to be corralled and shown to their lane for racing. </a:t>
                      </a:r>
                    </a:p>
                  </a:txBody>
                  <a:tcPr/>
                </a:tc>
                <a:tc>
                  <a:txBody>
                    <a:bodyPr/>
                    <a:lstStyle/>
                    <a:p>
                      <a:r>
                        <a:rPr lang="en-CA" sz="1600" dirty="0"/>
                        <a:t>None, but often a guideline like under 1:00 per 50m. </a:t>
                      </a:r>
                    </a:p>
                  </a:txBody>
                  <a:tcPr/>
                </a:tc>
                <a:extLst>
                  <a:ext uri="{0D108BD9-81ED-4DB2-BD59-A6C34878D82A}">
                    <a16:rowId xmlns:a16="http://schemas.microsoft.com/office/drawing/2014/main" val="3210874575"/>
                  </a:ext>
                </a:extLst>
              </a:tr>
              <a:tr h="370840">
                <a:tc>
                  <a:txBody>
                    <a:bodyPr/>
                    <a:lstStyle/>
                    <a:p>
                      <a:r>
                        <a:rPr lang="en-CA" sz="1600" dirty="0"/>
                        <a:t>Invitational Meets</a:t>
                      </a:r>
                    </a:p>
                  </a:txBody>
                  <a:tcPr/>
                </a:tc>
                <a:tc>
                  <a:txBody>
                    <a:bodyPr/>
                    <a:lstStyle/>
                    <a:p>
                      <a:r>
                        <a:rPr lang="en-CA" sz="1600" dirty="0"/>
                        <a:t>Meets that have broader attendance from around Alberta and Canada. Swimmers are expected to know their way around and the deck takes on a more professional feel. </a:t>
                      </a:r>
                    </a:p>
                  </a:txBody>
                  <a:tcPr/>
                </a:tc>
                <a:tc>
                  <a:txBody>
                    <a:bodyPr/>
                    <a:lstStyle/>
                    <a:p>
                      <a:r>
                        <a:rPr lang="en-CA" sz="1600" dirty="0"/>
                        <a:t>Usually a qualifying standard. Each one will have a target of 2-4 group levels. </a:t>
                      </a:r>
                    </a:p>
                  </a:txBody>
                  <a:tcPr/>
                </a:tc>
                <a:extLst>
                  <a:ext uri="{0D108BD9-81ED-4DB2-BD59-A6C34878D82A}">
                    <a16:rowId xmlns:a16="http://schemas.microsoft.com/office/drawing/2014/main" val="1623651237"/>
                  </a:ext>
                </a:extLst>
              </a:tr>
              <a:tr h="370840">
                <a:tc>
                  <a:txBody>
                    <a:bodyPr/>
                    <a:lstStyle/>
                    <a:p>
                      <a:r>
                        <a:rPr lang="en-CA" sz="1600" dirty="0"/>
                        <a:t>Provincial Meets</a:t>
                      </a:r>
                    </a:p>
                  </a:txBody>
                  <a:tcPr/>
                </a:tc>
                <a:tc>
                  <a:txBody>
                    <a:bodyPr/>
                    <a:lstStyle/>
                    <a:p>
                      <a:r>
                        <a:rPr lang="en-CA" sz="1600" dirty="0"/>
                        <a:t>Level 1: AB Festival – this is for 10u Girls and 11u Boys who meet the qualifying standard. 2-day meet with all 50m and 100m events. </a:t>
                      </a:r>
                    </a:p>
                    <a:p>
                      <a:r>
                        <a:rPr lang="en-CA" sz="1600" dirty="0"/>
                        <a:t>Level 2: AB Trials – this is for all ages, but typically 11o girls and 12o boys. 3-day meet that offers all swimming events.</a:t>
                      </a:r>
                    </a:p>
                    <a:p>
                      <a:r>
                        <a:rPr lang="en-CA" sz="1600" dirty="0"/>
                        <a:t>Level 3: AB Provincials – this is for all ages and is a step up from Trials. </a:t>
                      </a:r>
                    </a:p>
                  </a:txBody>
                  <a:tcPr/>
                </a:tc>
                <a:tc>
                  <a:txBody>
                    <a:bodyPr/>
                    <a:lstStyle/>
                    <a:p>
                      <a:r>
                        <a:rPr lang="en-CA" sz="1600" dirty="0"/>
                        <a:t>All Provincial Meets have Provincial Qualifying Standards. </a:t>
                      </a:r>
                    </a:p>
                  </a:txBody>
                  <a:tcPr/>
                </a:tc>
                <a:extLst>
                  <a:ext uri="{0D108BD9-81ED-4DB2-BD59-A6C34878D82A}">
                    <a16:rowId xmlns:a16="http://schemas.microsoft.com/office/drawing/2014/main" val="1964200571"/>
                  </a:ext>
                </a:extLst>
              </a:tr>
            </a:tbl>
          </a:graphicData>
        </a:graphic>
      </p:graphicFrame>
    </p:spTree>
    <p:extLst>
      <p:ext uri="{BB962C8B-B14F-4D97-AF65-F5344CB8AC3E}">
        <p14:creationId xmlns:p14="http://schemas.microsoft.com/office/powerpoint/2010/main" val="1429109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b="1" dirty="0"/>
              <a:t>About Edmonton Keyano</a:t>
            </a:r>
            <a:endParaRPr lang="en-KN" b="1"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7"/>
            <a:ext cx="10293180" cy="3664634"/>
          </a:xfrm>
        </p:spPr>
        <p:txBody>
          <a:bodyPr>
            <a:normAutofit/>
          </a:bodyPr>
          <a:lstStyle/>
          <a:p>
            <a:pPr algn="l"/>
            <a:endParaRPr lang="en-US" sz="3200" dirty="0"/>
          </a:p>
          <a:p>
            <a:r>
              <a:rPr lang="en-US" sz="4000" b="1" dirty="0"/>
              <a:t>What Differentiates Keyano</a:t>
            </a:r>
          </a:p>
          <a:p>
            <a:r>
              <a:rPr lang="en-US" sz="4000" b="1" dirty="0"/>
              <a:t>History</a:t>
            </a:r>
          </a:p>
          <a:p>
            <a:r>
              <a:rPr lang="en-US" sz="4000" b="1" dirty="0"/>
              <a:t>Mission</a:t>
            </a:r>
          </a:p>
        </p:txBody>
      </p:sp>
    </p:spTree>
    <p:extLst>
      <p:ext uri="{BB962C8B-B14F-4D97-AF65-F5344CB8AC3E}">
        <p14:creationId xmlns:p14="http://schemas.microsoft.com/office/powerpoint/2010/main" val="4054814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6" name="Rectangle 1045">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835024" y="4414180"/>
            <a:ext cx="6147335" cy="1594507"/>
          </a:xfrm>
        </p:spPr>
        <p:txBody>
          <a:bodyPr>
            <a:normAutofit/>
          </a:bodyPr>
          <a:lstStyle/>
          <a:p>
            <a:pPr algn="l"/>
            <a:endParaRPr lang="en-US">
              <a:solidFill>
                <a:schemeClr val="bg1"/>
              </a:solidFill>
            </a:endParaRPr>
          </a:p>
          <a:p>
            <a:pPr algn="l"/>
            <a:endParaRPr lang="en-US">
              <a:solidFill>
                <a:schemeClr val="bg1"/>
              </a:solidFill>
            </a:endParaRPr>
          </a:p>
        </p:txBody>
      </p:sp>
      <p:grpSp>
        <p:nvGrpSpPr>
          <p:cNvPr id="1048" name="Group 1047">
            <a:extLst>
              <a:ext uri="{FF2B5EF4-FFF2-40B4-BE49-F238E27FC236}">
                <a16:creationId xmlns:a16="http://schemas.microsoft.com/office/drawing/2014/main" id="{7E1A958F-B13C-493F-9379-F8B2A8E255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20000" y="-1"/>
            <a:ext cx="4572000" cy="6858001"/>
            <a:chOff x="7620000" y="-1"/>
            <a:chExt cx="4572000" cy="6858001"/>
          </a:xfrm>
          <a:effectLst>
            <a:outerShdw blurRad="381000" dist="152400" dir="10800000" algn="ctr" rotWithShape="0">
              <a:srgbClr val="000000">
                <a:alpha val="10000"/>
              </a:srgbClr>
            </a:outerShdw>
          </a:effectLst>
        </p:grpSpPr>
        <p:grpSp>
          <p:nvGrpSpPr>
            <p:cNvPr id="1049" name="Group 1048">
              <a:extLst>
                <a:ext uri="{FF2B5EF4-FFF2-40B4-BE49-F238E27FC236}">
                  <a16:creationId xmlns:a16="http://schemas.microsoft.com/office/drawing/2014/main" id="{2FB5EAED-0736-41E4-9FF1-75ABE9B8F08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7648048" y="0"/>
              <a:ext cx="4543952" cy="6858000"/>
              <a:chOff x="7648048" y="0"/>
              <a:chExt cx="4543952" cy="6858000"/>
            </a:xfrm>
          </p:grpSpPr>
          <p:sp>
            <p:nvSpPr>
              <p:cNvPr id="1053" name="Freeform: Shape 1052">
                <a:extLst>
                  <a:ext uri="{FF2B5EF4-FFF2-40B4-BE49-F238E27FC236}">
                    <a16:creationId xmlns:a16="http://schemas.microsoft.com/office/drawing/2014/main" id="{9A11F6D4-9A5C-47E6-8FE1-23C1050E98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48048" y="0"/>
                <a:ext cx="4543952" cy="6858000"/>
              </a:xfrm>
              <a:custGeom>
                <a:avLst/>
                <a:gdLst>
                  <a:gd name="connsiteX0" fmla="*/ 328959 w 4543952"/>
                  <a:gd name="connsiteY0" fmla="*/ 6564619 h 6858000"/>
                  <a:gd name="connsiteX1" fmla="*/ 306480 w 4543952"/>
                  <a:gd name="connsiteY1" fmla="*/ 6588624 h 6858000"/>
                  <a:gd name="connsiteX2" fmla="*/ 289858 w 4543952"/>
                  <a:gd name="connsiteY2" fmla="*/ 6625223 h 6858000"/>
                  <a:gd name="connsiteX3" fmla="*/ 289858 w 4543952"/>
                  <a:gd name="connsiteY3" fmla="*/ 6625224 h 6858000"/>
                  <a:gd name="connsiteX4" fmla="*/ 289870 w 4543952"/>
                  <a:gd name="connsiteY4" fmla="*/ 6645551 h 6858000"/>
                  <a:gd name="connsiteX5" fmla="*/ 296953 w 4543952"/>
                  <a:gd name="connsiteY5" fmla="*/ 6662539 h 6858000"/>
                  <a:gd name="connsiteX6" fmla="*/ 296953 w 4543952"/>
                  <a:gd name="connsiteY6" fmla="*/ 6662541 h 6858000"/>
                  <a:gd name="connsiteX7" fmla="*/ 296954 w 4543952"/>
                  <a:gd name="connsiteY7" fmla="*/ 6662543 h 6858000"/>
                  <a:gd name="connsiteX8" fmla="*/ 311551 w 4543952"/>
                  <a:gd name="connsiteY8" fmla="*/ 6702975 h 6858000"/>
                  <a:gd name="connsiteX9" fmla="*/ 297715 w 4543952"/>
                  <a:gd name="connsiteY9" fmla="*/ 6742551 h 6858000"/>
                  <a:gd name="connsiteX10" fmla="*/ 297714 w 4543952"/>
                  <a:gd name="connsiteY10" fmla="*/ 6742554 h 6858000"/>
                  <a:gd name="connsiteX11" fmla="*/ 283011 w 4543952"/>
                  <a:gd name="connsiteY11" fmla="*/ 6776799 h 6858000"/>
                  <a:gd name="connsiteX12" fmla="*/ 278238 w 4543952"/>
                  <a:gd name="connsiteY12" fmla="*/ 6812061 h 6858000"/>
                  <a:gd name="connsiteX13" fmla="*/ 278237 w 4543952"/>
                  <a:gd name="connsiteY13" fmla="*/ 6812062 h 6858000"/>
                  <a:gd name="connsiteX14" fmla="*/ 278237 w 4543952"/>
                  <a:gd name="connsiteY14" fmla="*/ 6812063 h 6858000"/>
                  <a:gd name="connsiteX15" fmla="*/ 278238 w 4543952"/>
                  <a:gd name="connsiteY15" fmla="*/ 6812061 h 6858000"/>
                  <a:gd name="connsiteX16" fmla="*/ 297714 w 4543952"/>
                  <a:gd name="connsiteY16" fmla="*/ 6742554 h 6858000"/>
                  <a:gd name="connsiteX17" fmla="*/ 297715 w 4543952"/>
                  <a:gd name="connsiteY17" fmla="*/ 6742552 h 6858000"/>
                  <a:gd name="connsiteX18" fmla="*/ 311551 w 4543952"/>
                  <a:gd name="connsiteY18" fmla="*/ 6702976 h 6858000"/>
                  <a:gd name="connsiteX19" fmla="*/ 311551 w 4543952"/>
                  <a:gd name="connsiteY19" fmla="*/ 6702975 h 6858000"/>
                  <a:gd name="connsiteX20" fmla="*/ 308405 w 4543952"/>
                  <a:gd name="connsiteY20" fmla="*/ 6683026 h 6858000"/>
                  <a:gd name="connsiteX21" fmla="*/ 296954 w 4543952"/>
                  <a:gd name="connsiteY21" fmla="*/ 6662543 h 6858000"/>
                  <a:gd name="connsiteX22" fmla="*/ 296953 w 4543952"/>
                  <a:gd name="connsiteY22" fmla="*/ 6662540 h 6858000"/>
                  <a:gd name="connsiteX23" fmla="*/ 296953 w 4543952"/>
                  <a:gd name="connsiteY23" fmla="*/ 6662539 h 6858000"/>
                  <a:gd name="connsiteX24" fmla="*/ 289858 w 4543952"/>
                  <a:gd name="connsiteY24" fmla="*/ 6625224 h 6858000"/>
                  <a:gd name="connsiteX25" fmla="*/ 306480 w 4543952"/>
                  <a:gd name="connsiteY25" fmla="*/ 6588625 h 6858000"/>
                  <a:gd name="connsiteX26" fmla="*/ 328959 w 4543952"/>
                  <a:gd name="connsiteY26" fmla="*/ 6564620 h 6858000"/>
                  <a:gd name="connsiteX27" fmla="*/ 248638 w 4543952"/>
                  <a:gd name="connsiteY27" fmla="*/ 6438980 h 6858000"/>
                  <a:gd name="connsiteX28" fmla="*/ 268569 w 4543952"/>
                  <a:gd name="connsiteY28" fmla="*/ 6463840 h 6858000"/>
                  <a:gd name="connsiteX29" fmla="*/ 268572 w 4543952"/>
                  <a:gd name="connsiteY29" fmla="*/ 6463848 h 6858000"/>
                  <a:gd name="connsiteX30" fmla="*/ 279556 w 4543952"/>
                  <a:gd name="connsiteY30" fmla="*/ 6508051 h 6858000"/>
                  <a:gd name="connsiteX31" fmla="*/ 282367 w 4543952"/>
                  <a:gd name="connsiteY31" fmla="*/ 6513011 h 6858000"/>
                  <a:gd name="connsiteX32" fmla="*/ 284834 w 4543952"/>
                  <a:gd name="connsiteY32" fmla="*/ 6521803 h 6858000"/>
                  <a:gd name="connsiteX33" fmla="*/ 301172 w 4543952"/>
                  <a:gd name="connsiteY33" fmla="*/ 6546194 h 6858000"/>
                  <a:gd name="connsiteX34" fmla="*/ 301172 w 4543952"/>
                  <a:gd name="connsiteY34" fmla="*/ 6546193 h 6858000"/>
                  <a:gd name="connsiteX35" fmla="*/ 282367 w 4543952"/>
                  <a:gd name="connsiteY35" fmla="*/ 6513011 h 6858000"/>
                  <a:gd name="connsiteX36" fmla="*/ 268572 w 4543952"/>
                  <a:gd name="connsiteY36" fmla="*/ 6463848 h 6858000"/>
                  <a:gd name="connsiteX37" fmla="*/ 268569 w 4543952"/>
                  <a:gd name="connsiteY37" fmla="*/ 6463839 h 6858000"/>
                  <a:gd name="connsiteX38" fmla="*/ 166047 w 4543952"/>
                  <a:gd name="connsiteY38" fmla="*/ 6392242 h 6858000"/>
                  <a:gd name="connsiteX39" fmla="*/ 173364 w 4543952"/>
                  <a:gd name="connsiteY39" fmla="*/ 6407332 h 6858000"/>
                  <a:gd name="connsiteX40" fmla="*/ 173364 w 4543952"/>
                  <a:gd name="connsiteY40" fmla="*/ 6407331 h 6858000"/>
                  <a:gd name="connsiteX41" fmla="*/ 401733 w 4543952"/>
                  <a:gd name="connsiteY41" fmla="*/ 4221390 h 6858000"/>
                  <a:gd name="connsiteX42" fmla="*/ 396017 w 4543952"/>
                  <a:gd name="connsiteY42" fmla="*/ 4253013 h 6858000"/>
                  <a:gd name="connsiteX43" fmla="*/ 356201 w 4543952"/>
                  <a:gd name="connsiteY43" fmla="*/ 4324644 h 6858000"/>
                  <a:gd name="connsiteX44" fmla="*/ 347247 w 4543952"/>
                  <a:gd name="connsiteY44" fmla="*/ 4363889 h 6858000"/>
                  <a:gd name="connsiteX45" fmla="*/ 347247 w 4543952"/>
                  <a:gd name="connsiteY45" fmla="*/ 4363890 h 6858000"/>
                  <a:gd name="connsiteX46" fmla="*/ 348009 w 4543952"/>
                  <a:gd name="connsiteY46" fmla="*/ 4482004 h 6858000"/>
                  <a:gd name="connsiteX47" fmla="*/ 408019 w 4543952"/>
                  <a:gd name="connsiteY47" fmla="*/ 4659174 h 6858000"/>
                  <a:gd name="connsiteX48" fmla="*/ 416021 w 4543952"/>
                  <a:gd name="connsiteY48" fmla="*/ 4677655 h 6858000"/>
                  <a:gd name="connsiteX49" fmla="*/ 425928 w 4543952"/>
                  <a:gd name="connsiteY49" fmla="*/ 4767764 h 6858000"/>
                  <a:gd name="connsiteX50" fmla="*/ 427237 w 4543952"/>
                  <a:gd name="connsiteY50" fmla="*/ 4800482 h 6858000"/>
                  <a:gd name="connsiteX51" fmla="*/ 412401 w 4543952"/>
                  <a:gd name="connsiteY51" fmla="*/ 4828915 h 6858000"/>
                  <a:gd name="connsiteX52" fmla="*/ 391971 w 4543952"/>
                  <a:gd name="connsiteY52" fmla="*/ 4857316 h 6858000"/>
                  <a:gd name="connsiteX53" fmla="*/ 390221 w 4543952"/>
                  <a:gd name="connsiteY53" fmla="*/ 4863342 h 6858000"/>
                  <a:gd name="connsiteX54" fmla="*/ 387469 w 4543952"/>
                  <a:gd name="connsiteY54" fmla="*/ 4867613 h 6858000"/>
                  <a:gd name="connsiteX55" fmla="*/ 382691 w 4543952"/>
                  <a:gd name="connsiteY55" fmla="*/ 4889274 h 6858000"/>
                  <a:gd name="connsiteX56" fmla="*/ 382691 w 4543952"/>
                  <a:gd name="connsiteY56" fmla="*/ 4889275 h 6858000"/>
                  <a:gd name="connsiteX57" fmla="*/ 384396 w 4543952"/>
                  <a:gd name="connsiteY57" fmla="*/ 4912168 h 6858000"/>
                  <a:gd name="connsiteX58" fmla="*/ 385799 w 4543952"/>
                  <a:gd name="connsiteY58" fmla="*/ 4933804 h 6858000"/>
                  <a:gd name="connsiteX59" fmla="*/ 378247 w 4543952"/>
                  <a:gd name="connsiteY59" fmla="*/ 4957452 h 6858000"/>
                  <a:gd name="connsiteX60" fmla="*/ 360964 w 4543952"/>
                  <a:gd name="connsiteY60" fmla="*/ 4987036 h 6858000"/>
                  <a:gd name="connsiteX61" fmla="*/ 334485 w 4543952"/>
                  <a:gd name="connsiteY61" fmla="*/ 5041520 h 6858000"/>
                  <a:gd name="connsiteX62" fmla="*/ 321371 w 4543952"/>
                  <a:gd name="connsiteY62" fmla="*/ 5087422 h 6858000"/>
                  <a:gd name="connsiteX63" fmla="*/ 321364 w 4543952"/>
                  <a:gd name="connsiteY63" fmla="*/ 5087449 h 6858000"/>
                  <a:gd name="connsiteX64" fmla="*/ 315482 w 4543952"/>
                  <a:gd name="connsiteY64" fmla="*/ 5102460 h 6858000"/>
                  <a:gd name="connsiteX65" fmla="*/ 308338 w 4543952"/>
                  <a:gd name="connsiteY65" fmla="*/ 5133219 h 6858000"/>
                  <a:gd name="connsiteX66" fmla="*/ 308337 w 4543952"/>
                  <a:gd name="connsiteY66" fmla="*/ 5133223 h 6858000"/>
                  <a:gd name="connsiteX67" fmla="*/ 308337 w 4543952"/>
                  <a:gd name="connsiteY67" fmla="*/ 5133224 h 6858000"/>
                  <a:gd name="connsiteX68" fmla="*/ 315052 w 4543952"/>
                  <a:gd name="connsiteY68" fmla="*/ 5166113 h 6858000"/>
                  <a:gd name="connsiteX69" fmla="*/ 314362 w 4543952"/>
                  <a:gd name="connsiteY69" fmla="*/ 5172089 h 6858000"/>
                  <a:gd name="connsiteX70" fmla="*/ 311814 w 4543952"/>
                  <a:gd name="connsiteY70" fmla="*/ 5179066 h 6858000"/>
                  <a:gd name="connsiteX71" fmla="*/ 311814 w 4543952"/>
                  <a:gd name="connsiteY71" fmla="*/ 5179067 h 6858000"/>
                  <a:gd name="connsiteX72" fmla="*/ 335437 w 4543952"/>
                  <a:gd name="connsiteY72" fmla="*/ 5272796 h 6858000"/>
                  <a:gd name="connsiteX73" fmla="*/ 360397 w 4543952"/>
                  <a:gd name="connsiteY73" fmla="*/ 5321350 h 6858000"/>
                  <a:gd name="connsiteX74" fmla="*/ 364317 w 4543952"/>
                  <a:gd name="connsiteY74" fmla="*/ 5355013 h 6858000"/>
                  <a:gd name="connsiteX75" fmla="*/ 359440 w 4543952"/>
                  <a:gd name="connsiteY75" fmla="*/ 5385383 h 6858000"/>
                  <a:gd name="connsiteX76" fmla="*/ 351249 w 4543952"/>
                  <a:gd name="connsiteY76" fmla="*/ 5425581 h 6858000"/>
                  <a:gd name="connsiteX77" fmla="*/ 339627 w 4543952"/>
                  <a:gd name="connsiteY77" fmla="*/ 5480636 h 6858000"/>
                  <a:gd name="connsiteX78" fmla="*/ 335103 w 4543952"/>
                  <a:gd name="connsiteY78" fmla="*/ 5507666 h 6858000"/>
                  <a:gd name="connsiteX79" fmla="*/ 335103 w 4543952"/>
                  <a:gd name="connsiteY79" fmla="*/ 5507667 h 6858000"/>
                  <a:gd name="connsiteX80" fmla="*/ 337324 w 4543952"/>
                  <a:gd name="connsiteY80" fmla="*/ 5520421 h 6858000"/>
                  <a:gd name="connsiteX81" fmla="*/ 345722 w 4543952"/>
                  <a:gd name="connsiteY81" fmla="*/ 5531691 h 6858000"/>
                  <a:gd name="connsiteX82" fmla="*/ 345723 w 4543952"/>
                  <a:gd name="connsiteY82" fmla="*/ 5531693 h 6858000"/>
                  <a:gd name="connsiteX83" fmla="*/ 355869 w 4543952"/>
                  <a:gd name="connsiteY83" fmla="*/ 5547577 h 6858000"/>
                  <a:gd name="connsiteX84" fmla="*/ 346295 w 4543952"/>
                  <a:gd name="connsiteY84" fmla="*/ 5562745 h 6858000"/>
                  <a:gd name="connsiteX85" fmla="*/ 275047 w 4543952"/>
                  <a:gd name="connsiteY85" fmla="*/ 5704482 h 6858000"/>
                  <a:gd name="connsiteX86" fmla="*/ 269141 w 4543952"/>
                  <a:gd name="connsiteY86" fmla="*/ 5740487 h 6858000"/>
                  <a:gd name="connsiteX87" fmla="*/ 260376 w 4543952"/>
                  <a:gd name="connsiteY87" fmla="*/ 5760872 h 6858000"/>
                  <a:gd name="connsiteX88" fmla="*/ 171981 w 4543952"/>
                  <a:gd name="connsiteY88" fmla="*/ 5883750 h 6858000"/>
                  <a:gd name="connsiteX89" fmla="*/ 171979 w 4543952"/>
                  <a:gd name="connsiteY89" fmla="*/ 5883755 h 6858000"/>
                  <a:gd name="connsiteX90" fmla="*/ 160957 w 4543952"/>
                  <a:gd name="connsiteY90" fmla="*/ 5909350 h 6858000"/>
                  <a:gd name="connsiteX91" fmla="*/ 154076 w 4543952"/>
                  <a:gd name="connsiteY91" fmla="*/ 5935945 h 6858000"/>
                  <a:gd name="connsiteX92" fmla="*/ 154075 w 4543952"/>
                  <a:gd name="connsiteY92" fmla="*/ 5935948 h 6858000"/>
                  <a:gd name="connsiteX93" fmla="*/ 154075 w 4543952"/>
                  <a:gd name="connsiteY93" fmla="*/ 5935949 h 6858000"/>
                  <a:gd name="connsiteX94" fmla="*/ 154242 w 4543952"/>
                  <a:gd name="connsiteY94" fmla="*/ 5964476 h 6858000"/>
                  <a:gd name="connsiteX95" fmla="*/ 157695 w 4543952"/>
                  <a:gd name="connsiteY95" fmla="*/ 5993289 h 6858000"/>
                  <a:gd name="connsiteX96" fmla="*/ 157695 w 4543952"/>
                  <a:gd name="connsiteY96" fmla="*/ 5993291 h 6858000"/>
                  <a:gd name="connsiteX97" fmla="*/ 164171 w 4543952"/>
                  <a:gd name="connsiteY97" fmla="*/ 6026440 h 6858000"/>
                  <a:gd name="connsiteX98" fmla="*/ 220371 w 4543952"/>
                  <a:gd name="connsiteY98" fmla="*/ 6108738 h 6858000"/>
                  <a:gd name="connsiteX99" fmla="*/ 234064 w 4543952"/>
                  <a:gd name="connsiteY99" fmla="*/ 6133314 h 6858000"/>
                  <a:gd name="connsiteX100" fmla="*/ 218468 w 4543952"/>
                  <a:gd name="connsiteY100" fmla="*/ 6155599 h 6858000"/>
                  <a:gd name="connsiteX101" fmla="*/ 218465 w 4543952"/>
                  <a:gd name="connsiteY101" fmla="*/ 6155601 h 6858000"/>
                  <a:gd name="connsiteX102" fmla="*/ 179794 w 4543952"/>
                  <a:gd name="connsiteY102" fmla="*/ 6228755 h 6858000"/>
                  <a:gd name="connsiteX103" fmla="*/ 162457 w 4543952"/>
                  <a:gd name="connsiteY103" fmla="*/ 6361538 h 6858000"/>
                  <a:gd name="connsiteX104" fmla="*/ 162457 w 4543952"/>
                  <a:gd name="connsiteY104" fmla="*/ 6361539 h 6858000"/>
                  <a:gd name="connsiteX105" fmla="*/ 179794 w 4543952"/>
                  <a:gd name="connsiteY105" fmla="*/ 6228756 h 6858000"/>
                  <a:gd name="connsiteX106" fmla="*/ 218465 w 4543952"/>
                  <a:gd name="connsiteY106" fmla="*/ 6155602 h 6858000"/>
                  <a:gd name="connsiteX107" fmla="*/ 218468 w 4543952"/>
                  <a:gd name="connsiteY107" fmla="*/ 6155599 h 6858000"/>
                  <a:gd name="connsiteX108" fmla="*/ 230364 w 4543952"/>
                  <a:gd name="connsiteY108" fmla="*/ 6143189 h 6858000"/>
                  <a:gd name="connsiteX109" fmla="*/ 234064 w 4543952"/>
                  <a:gd name="connsiteY109" fmla="*/ 6133314 h 6858000"/>
                  <a:gd name="connsiteX110" fmla="*/ 234064 w 4543952"/>
                  <a:gd name="connsiteY110" fmla="*/ 6133313 h 6858000"/>
                  <a:gd name="connsiteX111" fmla="*/ 220371 w 4543952"/>
                  <a:gd name="connsiteY111" fmla="*/ 6108737 h 6858000"/>
                  <a:gd name="connsiteX112" fmla="*/ 164171 w 4543952"/>
                  <a:gd name="connsiteY112" fmla="*/ 6026439 h 6858000"/>
                  <a:gd name="connsiteX113" fmla="*/ 157695 w 4543952"/>
                  <a:gd name="connsiteY113" fmla="*/ 5993290 h 6858000"/>
                  <a:gd name="connsiteX114" fmla="*/ 157695 w 4543952"/>
                  <a:gd name="connsiteY114" fmla="*/ 5993289 h 6858000"/>
                  <a:gd name="connsiteX115" fmla="*/ 154075 w 4543952"/>
                  <a:gd name="connsiteY115" fmla="*/ 5935949 h 6858000"/>
                  <a:gd name="connsiteX116" fmla="*/ 154076 w 4543952"/>
                  <a:gd name="connsiteY116" fmla="*/ 5935945 h 6858000"/>
                  <a:gd name="connsiteX117" fmla="*/ 171979 w 4543952"/>
                  <a:gd name="connsiteY117" fmla="*/ 5883755 h 6858000"/>
                  <a:gd name="connsiteX118" fmla="*/ 171981 w 4543952"/>
                  <a:gd name="connsiteY118" fmla="*/ 5883751 h 6858000"/>
                  <a:gd name="connsiteX119" fmla="*/ 260376 w 4543952"/>
                  <a:gd name="connsiteY119" fmla="*/ 5760873 h 6858000"/>
                  <a:gd name="connsiteX120" fmla="*/ 269141 w 4543952"/>
                  <a:gd name="connsiteY120" fmla="*/ 5740488 h 6858000"/>
                  <a:gd name="connsiteX121" fmla="*/ 275047 w 4543952"/>
                  <a:gd name="connsiteY121" fmla="*/ 5704483 h 6858000"/>
                  <a:gd name="connsiteX122" fmla="*/ 346295 w 4543952"/>
                  <a:gd name="connsiteY122" fmla="*/ 5562746 h 6858000"/>
                  <a:gd name="connsiteX123" fmla="*/ 355869 w 4543952"/>
                  <a:gd name="connsiteY123" fmla="*/ 5547578 h 6858000"/>
                  <a:gd name="connsiteX124" fmla="*/ 355869 w 4543952"/>
                  <a:gd name="connsiteY124" fmla="*/ 5547577 h 6858000"/>
                  <a:gd name="connsiteX125" fmla="*/ 345723 w 4543952"/>
                  <a:gd name="connsiteY125" fmla="*/ 5531692 h 6858000"/>
                  <a:gd name="connsiteX126" fmla="*/ 345722 w 4543952"/>
                  <a:gd name="connsiteY126" fmla="*/ 5531691 h 6858000"/>
                  <a:gd name="connsiteX127" fmla="*/ 335103 w 4543952"/>
                  <a:gd name="connsiteY127" fmla="*/ 5507667 h 6858000"/>
                  <a:gd name="connsiteX128" fmla="*/ 339627 w 4543952"/>
                  <a:gd name="connsiteY128" fmla="*/ 5480637 h 6858000"/>
                  <a:gd name="connsiteX129" fmla="*/ 351249 w 4543952"/>
                  <a:gd name="connsiteY129" fmla="*/ 5425582 h 6858000"/>
                  <a:gd name="connsiteX130" fmla="*/ 359440 w 4543952"/>
                  <a:gd name="connsiteY130" fmla="*/ 5385384 h 6858000"/>
                  <a:gd name="connsiteX131" fmla="*/ 364317 w 4543952"/>
                  <a:gd name="connsiteY131" fmla="*/ 5355014 h 6858000"/>
                  <a:gd name="connsiteX132" fmla="*/ 364317 w 4543952"/>
                  <a:gd name="connsiteY132" fmla="*/ 5355013 h 6858000"/>
                  <a:gd name="connsiteX133" fmla="*/ 362870 w 4543952"/>
                  <a:gd name="connsiteY133" fmla="*/ 5326162 h 6858000"/>
                  <a:gd name="connsiteX134" fmla="*/ 360397 w 4543952"/>
                  <a:gd name="connsiteY134" fmla="*/ 5321350 h 6858000"/>
                  <a:gd name="connsiteX135" fmla="*/ 359341 w 4543952"/>
                  <a:gd name="connsiteY135" fmla="*/ 5312287 h 6858000"/>
                  <a:gd name="connsiteX136" fmla="*/ 335437 w 4543952"/>
                  <a:gd name="connsiteY136" fmla="*/ 5272795 h 6858000"/>
                  <a:gd name="connsiteX137" fmla="*/ 311981 w 4543952"/>
                  <a:gd name="connsiteY137" fmla="*/ 5229432 h 6858000"/>
                  <a:gd name="connsiteX138" fmla="*/ 311814 w 4543952"/>
                  <a:gd name="connsiteY138" fmla="*/ 5179067 h 6858000"/>
                  <a:gd name="connsiteX139" fmla="*/ 314362 w 4543952"/>
                  <a:gd name="connsiteY139" fmla="*/ 5172090 h 6858000"/>
                  <a:gd name="connsiteX140" fmla="*/ 315052 w 4543952"/>
                  <a:gd name="connsiteY140" fmla="*/ 5166113 h 6858000"/>
                  <a:gd name="connsiteX141" fmla="*/ 315052 w 4543952"/>
                  <a:gd name="connsiteY141" fmla="*/ 5166112 h 6858000"/>
                  <a:gd name="connsiteX142" fmla="*/ 308337 w 4543952"/>
                  <a:gd name="connsiteY142" fmla="*/ 5133224 h 6858000"/>
                  <a:gd name="connsiteX143" fmla="*/ 308338 w 4543952"/>
                  <a:gd name="connsiteY143" fmla="*/ 5133219 h 6858000"/>
                  <a:gd name="connsiteX144" fmla="*/ 321364 w 4543952"/>
                  <a:gd name="connsiteY144" fmla="*/ 5087449 h 6858000"/>
                  <a:gd name="connsiteX145" fmla="*/ 327270 w 4543952"/>
                  <a:gd name="connsiteY145" fmla="*/ 5072375 h 6858000"/>
                  <a:gd name="connsiteX146" fmla="*/ 334485 w 4543952"/>
                  <a:gd name="connsiteY146" fmla="*/ 5041521 h 6858000"/>
                  <a:gd name="connsiteX147" fmla="*/ 360964 w 4543952"/>
                  <a:gd name="connsiteY147" fmla="*/ 4987037 h 6858000"/>
                  <a:gd name="connsiteX148" fmla="*/ 376969 w 4543952"/>
                  <a:gd name="connsiteY148" fmla="*/ 4961455 h 6858000"/>
                  <a:gd name="connsiteX149" fmla="*/ 378247 w 4543952"/>
                  <a:gd name="connsiteY149" fmla="*/ 4957452 h 6858000"/>
                  <a:gd name="connsiteX150" fmla="*/ 381039 w 4543952"/>
                  <a:gd name="connsiteY150" fmla="*/ 4952672 h 6858000"/>
                  <a:gd name="connsiteX151" fmla="*/ 385799 w 4543952"/>
                  <a:gd name="connsiteY151" fmla="*/ 4933804 h 6858000"/>
                  <a:gd name="connsiteX152" fmla="*/ 384396 w 4543952"/>
                  <a:gd name="connsiteY152" fmla="*/ 4912167 h 6858000"/>
                  <a:gd name="connsiteX153" fmla="*/ 382691 w 4543952"/>
                  <a:gd name="connsiteY153" fmla="*/ 4889274 h 6858000"/>
                  <a:gd name="connsiteX154" fmla="*/ 390221 w 4543952"/>
                  <a:gd name="connsiteY154" fmla="*/ 4863342 h 6858000"/>
                  <a:gd name="connsiteX155" fmla="*/ 412401 w 4543952"/>
                  <a:gd name="connsiteY155" fmla="*/ 4828916 h 6858000"/>
                  <a:gd name="connsiteX156" fmla="*/ 427237 w 4543952"/>
                  <a:gd name="connsiteY156" fmla="*/ 4800483 h 6858000"/>
                  <a:gd name="connsiteX157" fmla="*/ 427237 w 4543952"/>
                  <a:gd name="connsiteY157" fmla="*/ 4800482 h 6858000"/>
                  <a:gd name="connsiteX158" fmla="*/ 425928 w 4543952"/>
                  <a:gd name="connsiteY158" fmla="*/ 4767763 h 6858000"/>
                  <a:gd name="connsiteX159" fmla="*/ 416021 w 4543952"/>
                  <a:gd name="connsiteY159" fmla="*/ 4677654 h 6858000"/>
                  <a:gd name="connsiteX160" fmla="*/ 408019 w 4543952"/>
                  <a:gd name="connsiteY160" fmla="*/ 4659173 h 6858000"/>
                  <a:gd name="connsiteX161" fmla="*/ 348009 w 4543952"/>
                  <a:gd name="connsiteY161" fmla="*/ 4482003 h 6858000"/>
                  <a:gd name="connsiteX162" fmla="*/ 347247 w 4543952"/>
                  <a:gd name="connsiteY162" fmla="*/ 4363890 h 6858000"/>
                  <a:gd name="connsiteX163" fmla="*/ 356201 w 4543952"/>
                  <a:gd name="connsiteY163" fmla="*/ 4324645 h 6858000"/>
                  <a:gd name="connsiteX164" fmla="*/ 396017 w 4543952"/>
                  <a:gd name="connsiteY164" fmla="*/ 4253014 h 6858000"/>
                  <a:gd name="connsiteX165" fmla="*/ 401733 w 4543952"/>
                  <a:gd name="connsiteY165" fmla="*/ 4221391 h 6858000"/>
                  <a:gd name="connsiteX166" fmla="*/ 332842 w 4543952"/>
                  <a:gd name="connsiteY166" fmla="*/ 2836171 h 6858000"/>
                  <a:gd name="connsiteX167" fmla="*/ 332842 w 4543952"/>
                  <a:gd name="connsiteY167" fmla="*/ 2836172 h 6858000"/>
                  <a:gd name="connsiteX168" fmla="*/ 341533 w 4543952"/>
                  <a:gd name="connsiteY168" fmla="*/ 2848793 h 6858000"/>
                  <a:gd name="connsiteX169" fmla="*/ 358166 w 4543952"/>
                  <a:gd name="connsiteY169" fmla="*/ 2903544 h 6858000"/>
                  <a:gd name="connsiteX170" fmla="*/ 366072 w 4543952"/>
                  <a:gd name="connsiteY170" fmla="*/ 2947858 h 6858000"/>
                  <a:gd name="connsiteX171" fmla="*/ 366072 w 4543952"/>
                  <a:gd name="connsiteY171" fmla="*/ 2947862 h 6858000"/>
                  <a:gd name="connsiteX172" fmla="*/ 362488 w 4543952"/>
                  <a:gd name="connsiteY172" fmla="*/ 2982147 h 6858000"/>
                  <a:gd name="connsiteX173" fmla="*/ 350796 w 4543952"/>
                  <a:gd name="connsiteY173" fmla="*/ 3077400 h 6858000"/>
                  <a:gd name="connsiteX174" fmla="*/ 350796 w 4543952"/>
                  <a:gd name="connsiteY174" fmla="*/ 3077401 h 6858000"/>
                  <a:gd name="connsiteX175" fmla="*/ 363250 w 4543952"/>
                  <a:gd name="connsiteY175" fmla="*/ 3172654 h 6858000"/>
                  <a:gd name="connsiteX176" fmla="*/ 410877 w 4543952"/>
                  <a:gd name="connsiteY176" fmla="*/ 3489467 h 6858000"/>
                  <a:gd name="connsiteX177" fmla="*/ 432976 w 4543952"/>
                  <a:gd name="connsiteY177" fmla="*/ 3544713 h 6858000"/>
                  <a:gd name="connsiteX178" fmla="*/ 445520 w 4543952"/>
                  <a:gd name="connsiteY178" fmla="*/ 3562320 h 6858000"/>
                  <a:gd name="connsiteX179" fmla="*/ 450598 w 4543952"/>
                  <a:gd name="connsiteY179" fmla="*/ 3574407 h 6858000"/>
                  <a:gd name="connsiteX180" fmla="*/ 448246 w 4543952"/>
                  <a:gd name="connsiteY180" fmla="*/ 3587173 h 6858000"/>
                  <a:gd name="connsiteX181" fmla="*/ 438500 w 4543952"/>
                  <a:gd name="connsiteY181" fmla="*/ 3606816 h 6858000"/>
                  <a:gd name="connsiteX182" fmla="*/ 424974 w 4543952"/>
                  <a:gd name="connsiteY182" fmla="*/ 3630631 h 6858000"/>
                  <a:gd name="connsiteX183" fmla="*/ 400733 w 4543952"/>
                  <a:gd name="connsiteY183" fmla="*/ 3680162 h 6858000"/>
                  <a:gd name="connsiteX184" fmla="*/ 400733 w 4543952"/>
                  <a:gd name="connsiteY184" fmla="*/ 3680163 h 6858000"/>
                  <a:gd name="connsiteX185" fmla="*/ 404781 w 4543952"/>
                  <a:gd name="connsiteY185" fmla="*/ 3734837 h 6858000"/>
                  <a:gd name="connsiteX186" fmla="*/ 404399 w 4543952"/>
                  <a:gd name="connsiteY186" fmla="*/ 3754651 h 6858000"/>
                  <a:gd name="connsiteX187" fmla="*/ 398042 w 4543952"/>
                  <a:gd name="connsiteY187" fmla="*/ 3789775 h 6858000"/>
                  <a:gd name="connsiteX188" fmla="*/ 398042 w 4543952"/>
                  <a:gd name="connsiteY188" fmla="*/ 3789776 h 6858000"/>
                  <a:gd name="connsiteX189" fmla="*/ 412973 w 4543952"/>
                  <a:gd name="connsiteY189" fmla="*/ 3822472 h 6858000"/>
                  <a:gd name="connsiteX190" fmla="*/ 427308 w 4543952"/>
                  <a:gd name="connsiteY190" fmla="*/ 3852619 h 6858000"/>
                  <a:gd name="connsiteX191" fmla="*/ 417926 w 4543952"/>
                  <a:gd name="connsiteY191" fmla="*/ 3885336 h 6858000"/>
                  <a:gd name="connsiteX192" fmla="*/ 417925 w 4543952"/>
                  <a:gd name="connsiteY192" fmla="*/ 3885337 h 6858000"/>
                  <a:gd name="connsiteX193" fmla="*/ 386040 w 4543952"/>
                  <a:gd name="connsiteY193" fmla="*/ 3962158 h 6858000"/>
                  <a:gd name="connsiteX194" fmla="*/ 386040 w 4543952"/>
                  <a:gd name="connsiteY194" fmla="*/ 3962159 h 6858000"/>
                  <a:gd name="connsiteX195" fmla="*/ 388431 w 4543952"/>
                  <a:gd name="connsiteY195" fmla="*/ 4002409 h 6858000"/>
                  <a:gd name="connsiteX196" fmla="*/ 401733 w 4543952"/>
                  <a:gd name="connsiteY196" fmla="*/ 4043837 h 6858000"/>
                  <a:gd name="connsiteX197" fmla="*/ 401733 w 4543952"/>
                  <a:gd name="connsiteY197" fmla="*/ 4043839 h 6858000"/>
                  <a:gd name="connsiteX198" fmla="*/ 416855 w 4543952"/>
                  <a:gd name="connsiteY198" fmla="*/ 4103825 h 6858000"/>
                  <a:gd name="connsiteX199" fmla="*/ 405544 w 4543952"/>
                  <a:gd name="connsiteY199" fmla="*/ 4165381 h 6858000"/>
                  <a:gd name="connsiteX200" fmla="*/ 405543 w 4543952"/>
                  <a:gd name="connsiteY200" fmla="*/ 4165382 h 6858000"/>
                  <a:gd name="connsiteX201" fmla="*/ 401638 w 4543952"/>
                  <a:gd name="connsiteY201" fmla="*/ 4192386 h 6858000"/>
                  <a:gd name="connsiteX202" fmla="*/ 401638 w 4543952"/>
                  <a:gd name="connsiteY202" fmla="*/ 4192387 h 6858000"/>
                  <a:gd name="connsiteX203" fmla="*/ 405543 w 4543952"/>
                  <a:gd name="connsiteY203" fmla="*/ 4165383 h 6858000"/>
                  <a:gd name="connsiteX204" fmla="*/ 405544 w 4543952"/>
                  <a:gd name="connsiteY204" fmla="*/ 4165381 h 6858000"/>
                  <a:gd name="connsiteX205" fmla="*/ 414887 w 4543952"/>
                  <a:gd name="connsiteY205" fmla="*/ 4134255 h 6858000"/>
                  <a:gd name="connsiteX206" fmla="*/ 416855 w 4543952"/>
                  <a:gd name="connsiteY206" fmla="*/ 4103825 h 6858000"/>
                  <a:gd name="connsiteX207" fmla="*/ 416855 w 4543952"/>
                  <a:gd name="connsiteY207" fmla="*/ 4103824 h 6858000"/>
                  <a:gd name="connsiteX208" fmla="*/ 401733 w 4543952"/>
                  <a:gd name="connsiteY208" fmla="*/ 4043838 h 6858000"/>
                  <a:gd name="connsiteX209" fmla="*/ 401733 w 4543952"/>
                  <a:gd name="connsiteY209" fmla="*/ 4043837 h 6858000"/>
                  <a:gd name="connsiteX210" fmla="*/ 386040 w 4543952"/>
                  <a:gd name="connsiteY210" fmla="*/ 3962159 h 6858000"/>
                  <a:gd name="connsiteX211" fmla="*/ 395544 w 4543952"/>
                  <a:gd name="connsiteY211" fmla="*/ 3923124 h 6858000"/>
                  <a:gd name="connsiteX212" fmla="*/ 417925 w 4543952"/>
                  <a:gd name="connsiteY212" fmla="*/ 3885338 h 6858000"/>
                  <a:gd name="connsiteX213" fmla="*/ 417926 w 4543952"/>
                  <a:gd name="connsiteY213" fmla="*/ 3885336 h 6858000"/>
                  <a:gd name="connsiteX214" fmla="*/ 426528 w 4543952"/>
                  <a:gd name="connsiteY214" fmla="*/ 3868763 h 6858000"/>
                  <a:gd name="connsiteX215" fmla="*/ 427308 w 4543952"/>
                  <a:gd name="connsiteY215" fmla="*/ 3852619 h 6858000"/>
                  <a:gd name="connsiteX216" fmla="*/ 427308 w 4543952"/>
                  <a:gd name="connsiteY216" fmla="*/ 3852618 h 6858000"/>
                  <a:gd name="connsiteX217" fmla="*/ 412973 w 4543952"/>
                  <a:gd name="connsiteY217" fmla="*/ 3822471 h 6858000"/>
                  <a:gd name="connsiteX218" fmla="*/ 398042 w 4543952"/>
                  <a:gd name="connsiteY218" fmla="*/ 3789775 h 6858000"/>
                  <a:gd name="connsiteX219" fmla="*/ 404399 w 4543952"/>
                  <a:gd name="connsiteY219" fmla="*/ 3754652 h 6858000"/>
                  <a:gd name="connsiteX220" fmla="*/ 404781 w 4543952"/>
                  <a:gd name="connsiteY220" fmla="*/ 3734837 h 6858000"/>
                  <a:gd name="connsiteX221" fmla="*/ 404781 w 4543952"/>
                  <a:gd name="connsiteY221" fmla="*/ 3734836 h 6858000"/>
                  <a:gd name="connsiteX222" fmla="*/ 400733 w 4543952"/>
                  <a:gd name="connsiteY222" fmla="*/ 3680163 h 6858000"/>
                  <a:gd name="connsiteX223" fmla="*/ 407246 w 4543952"/>
                  <a:gd name="connsiteY223" fmla="*/ 3654415 h 6858000"/>
                  <a:gd name="connsiteX224" fmla="*/ 424974 w 4543952"/>
                  <a:gd name="connsiteY224" fmla="*/ 3630632 h 6858000"/>
                  <a:gd name="connsiteX225" fmla="*/ 438500 w 4543952"/>
                  <a:gd name="connsiteY225" fmla="*/ 3606817 h 6858000"/>
                  <a:gd name="connsiteX226" fmla="*/ 450598 w 4543952"/>
                  <a:gd name="connsiteY226" fmla="*/ 3574408 h 6858000"/>
                  <a:gd name="connsiteX227" fmla="*/ 450598 w 4543952"/>
                  <a:gd name="connsiteY227" fmla="*/ 3574407 h 6858000"/>
                  <a:gd name="connsiteX228" fmla="*/ 432976 w 4543952"/>
                  <a:gd name="connsiteY228" fmla="*/ 3544712 h 6858000"/>
                  <a:gd name="connsiteX229" fmla="*/ 410877 w 4543952"/>
                  <a:gd name="connsiteY229" fmla="*/ 3489466 h 6858000"/>
                  <a:gd name="connsiteX230" fmla="*/ 363250 w 4543952"/>
                  <a:gd name="connsiteY230" fmla="*/ 3172653 h 6858000"/>
                  <a:gd name="connsiteX231" fmla="*/ 350796 w 4543952"/>
                  <a:gd name="connsiteY231" fmla="*/ 3077401 h 6858000"/>
                  <a:gd name="connsiteX232" fmla="*/ 362488 w 4543952"/>
                  <a:gd name="connsiteY232" fmla="*/ 2982148 h 6858000"/>
                  <a:gd name="connsiteX233" fmla="*/ 366072 w 4543952"/>
                  <a:gd name="connsiteY233" fmla="*/ 2947862 h 6858000"/>
                  <a:gd name="connsiteX234" fmla="*/ 366072 w 4543952"/>
                  <a:gd name="connsiteY234" fmla="*/ 2947861 h 6858000"/>
                  <a:gd name="connsiteX235" fmla="*/ 366072 w 4543952"/>
                  <a:gd name="connsiteY235" fmla="*/ 2947858 h 6858000"/>
                  <a:gd name="connsiteX236" fmla="*/ 361441 w 4543952"/>
                  <a:gd name="connsiteY236" fmla="*/ 2914327 h 6858000"/>
                  <a:gd name="connsiteX237" fmla="*/ 358166 w 4543952"/>
                  <a:gd name="connsiteY237" fmla="*/ 2903544 h 6858000"/>
                  <a:gd name="connsiteX238" fmla="*/ 357138 w 4543952"/>
                  <a:gd name="connsiteY238" fmla="*/ 2897784 h 6858000"/>
                  <a:gd name="connsiteX239" fmla="*/ 341533 w 4543952"/>
                  <a:gd name="connsiteY239" fmla="*/ 2848792 h 6858000"/>
                  <a:gd name="connsiteX240" fmla="*/ 296001 w 4543952"/>
                  <a:gd name="connsiteY240" fmla="*/ 2745351 h 6858000"/>
                  <a:gd name="connsiteX241" fmla="*/ 289670 w 4543952"/>
                  <a:gd name="connsiteY241" fmla="*/ 2770757 h 6858000"/>
                  <a:gd name="connsiteX242" fmla="*/ 290080 w 4543952"/>
                  <a:gd name="connsiteY242" fmla="*/ 2778005 h 6858000"/>
                  <a:gd name="connsiteX243" fmla="*/ 289301 w 4543952"/>
                  <a:gd name="connsiteY243" fmla="*/ 2782304 h 6858000"/>
                  <a:gd name="connsiteX244" fmla="*/ 290501 w 4543952"/>
                  <a:gd name="connsiteY244" fmla="*/ 2785439 h 6858000"/>
                  <a:gd name="connsiteX245" fmla="*/ 290929 w 4543952"/>
                  <a:gd name="connsiteY245" fmla="*/ 2793022 h 6858000"/>
                  <a:gd name="connsiteX246" fmla="*/ 300579 w 4543952"/>
                  <a:gd name="connsiteY246" fmla="*/ 2811779 h 6858000"/>
                  <a:gd name="connsiteX247" fmla="*/ 300582 w 4543952"/>
                  <a:gd name="connsiteY247" fmla="*/ 2811786 h 6858000"/>
                  <a:gd name="connsiteX248" fmla="*/ 300583 w 4543952"/>
                  <a:gd name="connsiteY248" fmla="*/ 2811786 h 6858000"/>
                  <a:gd name="connsiteX249" fmla="*/ 300579 w 4543952"/>
                  <a:gd name="connsiteY249" fmla="*/ 2811779 h 6858000"/>
                  <a:gd name="connsiteX250" fmla="*/ 290501 w 4543952"/>
                  <a:gd name="connsiteY250" fmla="*/ 2785439 h 6858000"/>
                  <a:gd name="connsiteX251" fmla="*/ 290080 w 4543952"/>
                  <a:gd name="connsiteY251" fmla="*/ 2778005 h 6858000"/>
                  <a:gd name="connsiteX252" fmla="*/ 817328 w 4543952"/>
                  <a:gd name="connsiteY252" fmla="*/ 1508457 h 6858000"/>
                  <a:gd name="connsiteX253" fmla="*/ 845421 w 4543952"/>
                  <a:gd name="connsiteY253" fmla="*/ 1596212 h 6858000"/>
                  <a:gd name="connsiteX254" fmla="*/ 843517 w 4543952"/>
                  <a:gd name="connsiteY254" fmla="*/ 1624979 h 6858000"/>
                  <a:gd name="connsiteX255" fmla="*/ 786935 w 4543952"/>
                  <a:gd name="connsiteY255" fmla="*/ 1697752 h 6858000"/>
                  <a:gd name="connsiteX256" fmla="*/ 764267 w 4543952"/>
                  <a:gd name="connsiteY256" fmla="*/ 1733187 h 6858000"/>
                  <a:gd name="connsiteX257" fmla="*/ 722546 w 4543952"/>
                  <a:gd name="connsiteY257" fmla="*/ 1833774 h 6858000"/>
                  <a:gd name="connsiteX258" fmla="*/ 714925 w 4543952"/>
                  <a:gd name="connsiteY258" fmla="*/ 1842157 h 6858000"/>
                  <a:gd name="connsiteX259" fmla="*/ 624434 w 4543952"/>
                  <a:gd name="connsiteY259" fmla="*/ 1916453 h 6858000"/>
                  <a:gd name="connsiteX260" fmla="*/ 609004 w 4543952"/>
                  <a:gd name="connsiteY260" fmla="*/ 1933218 h 6858000"/>
                  <a:gd name="connsiteX261" fmla="*/ 584999 w 4543952"/>
                  <a:gd name="connsiteY261" fmla="*/ 1953412 h 6858000"/>
                  <a:gd name="connsiteX262" fmla="*/ 538516 w 4543952"/>
                  <a:gd name="connsiteY262" fmla="*/ 2016468 h 6858000"/>
                  <a:gd name="connsiteX263" fmla="*/ 523657 w 4543952"/>
                  <a:gd name="connsiteY263" fmla="*/ 2094577 h 6858000"/>
                  <a:gd name="connsiteX264" fmla="*/ 500986 w 4543952"/>
                  <a:gd name="connsiteY264" fmla="*/ 2188878 h 6858000"/>
                  <a:gd name="connsiteX265" fmla="*/ 485746 w 4543952"/>
                  <a:gd name="connsiteY265" fmla="*/ 2228313 h 6858000"/>
                  <a:gd name="connsiteX266" fmla="*/ 456789 w 4543952"/>
                  <a:gd name="connsiteY266" fmla="*/ 2334043 h 6858000"/>
                  <a:gd name="connsiteX267" fmla="*/ 432404 w 4543952"/>
                  <a:gd name="connsiteY267" fmla="*/ 2409484 h 6858000"/>
                  <a:gd name="connsiteX268" fmla="*/ 415303 w 4543952"/>
                  <a:gd name="connsiteY268" fmla="*/ 2435912 h 6858000"/>
                  <a:gd name="connsiteX269" fmla="*/ 415303 w 4543952"/>
                  <a:gd name="connsiteY269" fmla="*/ 2435912 h 6858000"/>
                  <a:gd name="connsiteX270" fmla="*/ 415303 w 4543952"/>
                  <a:gd name="connsiteY270" fmla="*/ 2435912 h 6858000"/>
                  <a:gd name="connsiteX271" fmla="*/ 414227 w 4543952"/>
                  <a:gd name="connsiteY271" fmla="*/ 2440915 h 6858000"/>
                  <a:gd name="connsiteX272" fmla="*/ 409472 w 4543952"/>
                  <a:gd name="connsiteY272" fmla="*/ 2463016 h 6858000"/>
                  <a:gd name="connsiteX273" fmla="*/ 409472 w 4543952"/>
                  <a:gd name="connsiteY273" fmla="*/ 2463017 h 6858000"/>
                  <a:gd name="connsiteX274" fmla="*/ 411535 w 4543952"/>
                  <a:gd name="connsiteY274" fmla="*/ 2490550 h 6858000"/>
                  <a:gd name="connsiteX275" fmla="*/ 418115 w 4543952"/>
                  <a:gd name="connsiteY275" fmla="*/ 2518261 h 6858000"/>
                  <a:gd name="connsiteX276" fmla="*/ 418115 w 4543952"/>
                  <a:gd name="connsiteY276" fmla="*/ 2518264 h 6858000"/>
                  <a:gd name="connsiteX277" fmla="*/ 421759 w 4543952"/>
                  <a:gd name="connsiteY277" fmla="*/ 2545006 h 6858000"/>
                  <a:gd name="connsiteX278" fmla="*/ 417545 w 4543952"/>
                  <a:gd name="connsiteY278" fmla="*/ 2571033 h 6858000"/>
                  <a:gd name="connsiteX279" fmla="*/ 344391 w 4543952"/>
                  <a:gd name="connsiteY279" fmla="*/ 2668000 h 6858000"/>
                  <a:gd name="connsiteX280" fmla="*/ 296001 w 4543952"/>
                  <a:gd name="connsiteY280" fmla="*/ 2745347 h 6858000"/>
                  <a:gd name="connsiteX281" fmla="*/ 296001 w 4543952"/>
                  <a:gd name="connsiteY281" fmla="*/ 2745348 h 6858000"/>
                  <a:gd name="connsiteX282" fmla="*/ 344391 w 4543952"/>
                  <a:gd name="connsiteY282" fmla="*/ 2668001 h 6858000"/>
                  <a:gd name="connsiteX283" fmla="*/ 417545 w 4543952"/>
                  <a:gd name="connsiteY283" fmla="*/ 2571034 h 6858000"/>
                  <a:gd name="connsiteX284" fmla="*/ 421760 w 4543952"/>
                  <a:gd name="connsiteY284" fmla="*/ 2545006 h 6858000"/>
                  <a:gd name="connsiteX285" fmla="*/ 421759 w 4543952"/>
                  <a:gd name="connsiteY285" fmla="*/ 2545006 h 6858000"/>
                  <a:gd name="connsiteX286" fmla="*/ 421760 w 4543952"/>
                  <a:gd name="connsiteY286" fmla="*/ 2545005 h 6858000"/>
                  <a:gd name="connsiteX287" fmla="*/ 418115 w 4543952"/>
                  <a:gd name="connsiteY287" fmla="*/ 2518263 h 6858000"/>
                  <a:gd name="connsiteX288" fmla="*/ 418115 w 4543952"/>
                  <a:gd name="connsiteY288" fmla="*/ 2518261 h 6858000"/>
                  <a:gd name="connsiteX289" fmla="*/ 409472 w 4543952"/>
                  <a:gd name="connsiteY289" fmla="*/ 2463017 h 6858000"/>
                  <a:gd name="connsiteX290" fmla="*/ 414227 w 4543952"/>
                  <a:gd name="connsiteY290" fmla="*/ 2440915 h 6858000"/>
                  <a:gd name="connsiteX291" fmla="*/ 415303 w 4543952"/>
                  <a:gd name="connsiteY291" fmla="*/ 2435912 h 6858000"/>
                  <a:gd name="connsiteX292" fmla="*/ 432404 w 4543952"/>
                  <a:gd name="connsiteY292" fmla="*/ 2409485 h 6858000"/>
                  <a:gd name="connsiteX293" fmla="*/ 456789 w 4543952"/>
                  <a:gd name="connsiteY293" fmla="*/ 2334044 h 6858000"/>
                  <a:gd name="connsiteX294" fmla="*/ 485746 w 4543952"/>
                  <a:gd name="connsiteY294" fmla="*/ 2228314 h 6858000"/>
                  <a:gd name="connsiteX295" fmla="*/ 500986 w 4543952"/>
                  <a:gd name="connsiteY295" fmla="*/ 2188879 h 6858000"/>
                  <a:gd name="connsiteX296" fmla="*/ 523657 w 4543952"/>
                  <a:gd name="connsiteY296" fmla="*/ 2094578 h 6858000"/>
                  <a:gd name="connsiteX297" fmla="*/ 538516 w 4543952"/>
                  <a:gd name="connsiteY297" fmla="*/ 2016469 h 6858000"/>
                  <a:gd name="connsiteX298" fmla="*/ 584999 w 4543952"/>
                  <a:gd name="connsiteY298" fmla="*/ 1953413 h 6858000"/>
                  <a:gd name="connsiteX299" fmla="*/ 609004 w 4543952"/>
                  <a:gd name="connsiteY299" fmla="*/ 1933219 h 6858000"/>
                  <a:gd name="connsiteX300" fmla="*/ 624434 w 4543952"/>
                  <a:gd name="connsiteY300" fmla="*/ 1916454 h 6858000"/>
                  <a:gd name="connsiteX301" fmla="*/ 714925 w 4543952"/>
                  <a:gd name="connsiteY301" fmla="*/ 1842158 h 6858000"/>
                  <a:gd name="connsiteX302" fmla="*/ 722546 w 4543952"/>
                  <a:gd name="connsiteY302" fmla="*/ 1833775 h 6858000"/>
                  <a:gd name="connsiteX303" fmla="*/ 764267 w 4543952"/>
                  <a:gd name="connsiteY303" fmla="*/ 1733188 h 6858000"/>
                  <a:gd name="connsiteX304" fmla="*/ 786936 w 4543952"/>
                  <a:gd name="connsiteY304" fmla="*/ 1697753 h 6858000"/>
                  <a:gd name="connsiteX305" fmla="*/ 843517 w 4543952"/>
                  <a:gd name="connsiteY305" fmla="*/ 1624980 h 6858000"/>
                  <a:gd name="connsiteX306" fmla="*/ 845422 w 4543952"/>
                  <a:gd name="connsiteY306" fmla="*/ 1596213 h 6858000"/>
                  <a:gd name="connsiteX307" fmla="*/ 798723 w 4543952"/>
                  <a:gd name="connsiteY307" fmla="*/ 1459072 h 6858000"/>
                  <a:gd name="connsiteX308" fmla="*/ 807941 w 4543952"/>
                  <a:gd name="connsiteY308" fmla="*/ 1481571 h 6858000"/>
                  <a:gd name="connsiteX309" fmla="*/ 798724 w 4543952"/>
                  <a:gd name="connsiteY309" fmla="*/ 1459073 h 6858000"/>
                  <a:gd name="connsiteX310" fmla="*/ 779530 w 4543952"/>
                  <a:gd name="connsiteY310" fmla="*/ 1268757 h 6858000"/>
                  <a:gd name="connsiteX311" fmla="*/ 774363 w 4543952"/>
                  <a:gd name="connsiteY311" fmla="*/ 1286068 h 6858000"/>
                  <a:gd name="connsiteX312" fmla="*/ 752025 w 4543952"/>
                  <a:gd name="connsiteY312" fmla="*/ 1350626 h 6858000"/>
                  <a:gd name="connsiteX313" fmla="*/ 757620 w 4543952"/>
                  <a:gd name="connsiteY313" fmla="*/ 1413839 h 6858000"/>
                  <a:gd name="connsiteX314" fmla="*/ 752026 w 4543952"/>
                  <a:gd name="connsiteY314" fmla="*/ 1350627 h 6858000"/>
                  <a:gd name="connsiteX315" fmla="*/ 774363 w 4543952"/>
                  <a:gd name="connsiteY315" fmla="*/ 1286069 h 6858000"/>
                  <a:gd name="connsiteX316" fmla="*/ 779530 w 4543952"/>
                  <a:gd name="connsiteY316" fmla="*/ 1268757 h 6858000"/>
                  <a:gd name="connsiteX317" fmla="*/ 837801 w 4543952"/>
                  <a:gd name="connsiteY317" fmla="*/ 773034 h 6858000"/>
                  <a:gd name="connsiteX318" fmla="*/ 829801 w 4543952"/>
                  <a:gd name="connsiteY318" fmla="*/ 854378 h 6858000"/>
                  <a:gd name="connsiteX319" fmla="*/ 798747 w 4543952"/>
                  <a:gd name="connsiteY319" fmla="*/ 915342 h 6858000"/>
                  <a:gd name="connsiteX320" fmla="*/ 788269 w 4543952"/>
                  <a:gd name="connsiteY320" fmla="*/ 927154 h 6858000"/>
                  <a:gd name="connsiteX321" fmla="*/ 791889 w 4543952"/>
                  <a:gd name="connsiteY321" fmla="*/ 1097086 h 6858000"/>
                  <a:gd name="connsiteX322" fmla="*/ 796271 w 4543952"/>
                  <a:gd name="connsiteY322" fmla="*/ 1123184 h 6858000"/>
                  <a:gd name="connsiteX323" fmla="*/ 771553 w 4543952"/>
                  <a:gd name="connsiteY323" fmla="*/ 1184028 h 6858000"/>
                  <a:gd name="connsiteX324" fmla="*/ 796272 w 4543952"/>
                  <a:gd name="connsiteY324" fmla="*/ 1123185 h 6858000"/>
                  <a:gd name="connsiteX325" fmla="*/ 791890 w 4543952"/>
                  <a:gd name="connsiteY325" fmla="*/ 1097087 h 6858000"/>
                  <a:gd name="connsiteX326" fmla="*/ 788270 w 4543952"/>
                  <a:gd name="connsiteY326" fmla="*/ 927155 h 6858000"/>
                  <a:gd name="connsiteX327" fmla="*/ 798748 w 4543952"/>
                  <a:gd name="connsiteY327" fmla="*/ 915343 h 6858000"/>
                  <a:gd name="connsiteX328" fmla="*/ 829801 w 4543952"/>
                  <a:gd name="connsiteY328" fmla="*/ 854379 h 6858000"/>
                  <a:gd name="connsiteX329" fmla="*/ 837801 w 4543952"/>
                  <a:gd name="connsiteY329" fmla="*/ 773035 h 6858000"/>
                  <a:gd name="connsiteX330" fmla="*/ 782400 w 4543952"/>
                  <a:gd name="connsiteY330" fmla="*/ 517850 h 6858000"/>
                  <a:gd name="connsiteX331" fmla="*/ 791317 w 4543952"/>
                  <a:gd name="connsiteY331" fmla="*/ 556046 h 6858000"/>
                  <a:gd name="connsiteX332" fmla="*/ 797795 w 4543952"/>
                  <a:gd name="connsiteY332" fmla="*/ 580049 h 6858000"/>
                  <a:gd name="connsiteX333" fmla="*/ 801176 w 4543952"/>
                  <a:gd name="connsiteY333" fmla="*/ 642536 h 6858000"/>
                  <a:gd name="connsiteX334" fmla="*/ 813700 w 4543952"/>
                  <a:gd name="connsiteY334" fmla="*/ 694927 h 6858000"/>
                  <a:gd name="connsiteX335" fmla="*/ 801177 w 4543952"/>
                  <a:gd name="connsiteY335" fmla="*/ 642537 h 6858000"/>
                  <a:gd name="connsiteX336" fmla="*/ 797796 w 4543952"/>
                  <a:gd name="connsiteY336" fmla="*/ 580050 h 6858000"/>
                  <a:gd name="connsiteX337" fmla="*/ 791318 w 4543952"/>
                  <a:gd name="connsiteY337" fmla="*/ 556047 h 6858000"/>
                  <a:gd name="connsiteX338" fmla="*/ 783887 w 4543952"/>
                  <a:gd name="connsiteY338" fmla="*/ 313532 h 6858000"/>
                  <a:gd name="connsiteX339" fmla="*/ 786245 w 4543952"/>
                  <a:gd name="connsiteY339" fmla="*/ 324057 h 6858000"/>
                  <a:gd name="connsiteX340" fmla="*/ 784459 w 4543952"/>
                  <a:gd name="connsiteY340" fmla="*/ 338869 h 6858000"/>
                  <a:gd name="connsiteX341" fmla="*/ 784454 w 4543952"/>
                  <a:gd name="connsiteY341" fmla="*/ 338897 h 6858000"/>
                  <a:gd name="connsiteX342" fmla="*/ 778363 w 4543952"/>
                  <a:gd name="connsiteY342" fmla="*/ 367327 h 6858000"/>
                  <a:gd name="connsiteX343" fmla="*/ 774553 w 4543952"/>
                  <a:gd name="connsiteY343" fmla="*/ 395639 h 6858000"/>
                  <a:gd name="connsiteX344" fmla="*/ 784454 w 4543952"/>
                  <a:gd name="connsiteY344" fmla="*/ 338897 h 6858000"/>
                  <a:gd name="connsiteX345" fmla="*/ 784460 w 4543952"/>
                  <a:gd name="connsiteY345" fmla="*/ 338870 h 6858000"/>
                  <a:gd name="connsiteX346" fmla="*/ 783888 w 4543952"/>
                  <a:gd name="connsiteY346" fmla="*/ 313533 h 6858000"/>
                  <a:gd name="connsiteX347" fmla="*/ 761560 w 4543952"/>
                  <a:gd name="connsiteY347" fmla="*/ 281567 h 6858000"/>
                  <a:gd name="connsiteX348" fmla="*/ 766454 w 4543952"/>
                  <a:gd name="connsiteY348" fmla="*/ 295414 h 6858000"/>
                  <a:gd name="connsiteX349" fmla="*/ 766455 w 4543952"/>
                  <a:gd name="connsiteY349" fmla="*/ 295414 h 6858000"/>
                  <a:gd name="connsiteX350" fmla="*/ 774880 w 4543952"/>
                  <a:gd name="connsiteY350" fmla="*/ 24485 h 6858000"/>
                  <a:gd name="connsiteX351" fmla="*/ 777142 w 4543952"/>
                  <a:gd name="connsiteY351" fmla="*/ 74128 h 6858000"/>
                  <a:gd name="connsiteX352" fmla="*/ 767023 w 4543952"/>
                  <a:gd name="connsiteY352" fmla="*/ 151568 h 6858000"/>
                  <a:gd name="connsiteX353" fmla="*/ 766824 w 4543952"/>
                  <a:gd name="connsiteY353" fmla="*/ 153387 h 6858000"/>
                  <a:gd name="connsiteX354" fmla="*/ 763010 w 4543952"/>
                  <a:gd name="connsiteY354" fmla="*/ 177270 h 6858000"/>
                  <a:gd name="connsiteX355" fmla="*/ 758551 w 4543952"/>
                  <a:gd name="connsiteY355" fmla="*/ 228943 h 6858000"/>
                  <a:gd name="connsiteX356" fmla="*/ 766824 w 4543952"/>
                  <a:gd name="connsiteY356" fmla="*/ 153387 h 6858000"/>
                  <a:gd name="connsiteX357" fmla="*/ 771220 w 4543952"/>
                  <a:gd name="connsiteY357" fmla="*/ 125860 h 6858000"/>
                  <a:gd name="connsiteX358" fmla="*/ 777143 w 4543952"/>
                  <a:gd name="connsiteY358" fmla="*/ 74128 h 6858000"/>
                  <a:gd name="connsiteX359" fmla="*/ 313354 w 4543952"/>
                  <a:gd name="connsiteY359" fmla="*/ 0 h 6858000"/>
                  <a:gd name="connsiteX360" fmla="*/ 777461 w 4543952"/>
                  <a:gd name="connsiteY360" fmla="*/ 0 h 6858000"/>
                  <a:gd name="connsiteX361" fmla="*/ 774743 w 4543952"/>
                  <a:gd name="connsiteY361" fmla="*/ 21485 h 6858000"/>
                  <a:gd name="connsiteX362" fmla="*/ 777461 w 4543952"/>
                  <a:gd name="connsiteY362" fmla="*/ 0 h 6858000"/>
                  <a:gd name="connsiteX363" fmla="*/ 4543952 w 4543952"/>
                  <a:gd name="connsiteY363" fmla="*/ 1 h 6858000"/>
                  <a:gd name="connsiteX364" fmla="*/ 4543952 w 4543952"/>
                  <a:gd name="connsiteY364" fmla="*/ 6858000 h 6858000"/>
                  <a:gd name="connsiteX365" fmla="*/ 284400 w 4543952"/>
                  <a:gd name="connsiteY365" fmla="*/ 6858000 h 6858000"/>
                  <a:gd name="connsiteX366" fmla="*/ 112147 w 4543952"/>
                  <a:gd name="connsiteY366" fmla="*/ 6858000 h 6858000"/>
                  <a:gd name="connsiteX367" fmla="*/ 102447 w 4543952"/>
                  <a:gd name="connsiteY367" fmla="*/ 6815515 h 6858000"/>
                  <a:gd name="connsiteX368" fmla="*/ 83396 w 4543952"/>
                  <a:gd name="connsiteY368" fmla="*/ 6748457 h 6858000"/>
                  <a:gd name="connsiteX369" fmla="*/ 61870 w 4543952"/>
                  <a:gd name="connsiteY369" fmla="*/ 6584811 h 6858000"/>
                  <a:gd name="connsiteX370" fmla="*/ 41105 w 4543952"/>
                  <a:gd name="connsiteY370" fmla="*/ 6415832 h 6858000"/>
                  <a:gd name="connsiteX371" fmla="*/ 34247 w 4543952"/>
                  <a:gd name="connsiteY371" fmla="*/ 6323057 h 6858000"/>
                  <a:gd name="connsiteX372" fmla="*/ 23386 w 4543952"/>
                  <a:gd name="connsiteY372" fmla="*/ 6242092 h 6858000"/>
                  <a:gd name="connsiteX373" fmla="*/ 16528 w 4543952"/>
                  <a:gd name="connsiteY373" fmla="*/ 6171604 h 6858000"/>
                  <a:gd name="connsiteX374" fmla="*/ 2622 w 4543952"/>
                  <a:gd name="connsiteY374" fmla="*/ 6059396 h 6858000"/>
                  <a:gd name="connsiteX375" fmla="*/ 0 w 4543952"/>
                  <a:gd name="connsiteY375" fmla="*/ 6041768 h 6858000"/>
                  <a:gd name="connsiteX376" fmla="*/ 0 w 4543952"/>
                  <a:gd name="connsiteY376" fmla="*/ 6000936 h 6858000"/>
                  <a:gd name="connsiteX377" fmla="*/ 3670 w 4543952"/>
                  <a:gd name="connsiteY377" fmla="*/ 5957594 h 6858000"/>
                  <a:gd name="connsiteX378" fmla="*/ 0 w 4543952"/>
                  <a:gd name="connsiteY378" fmla="*/ 5912510 h 6858000"/>
                  <a:gd name="connsiteX379" fmla="*/ 0 w 4543952"/>
                  <a:gd name="connsiteY379" fmla="*/ 5886400 h 6858000"/>
                  <a:gd name="connsiteX380" fmla="*/ 1098 w 4543952"/>
                  <a:gd name="connsiteY380" fmla="*/ 5864317 h 6858000"/>
                  <a:gd name="connsiteX381" fmla="*/ 24720 w 4543952"/>
                  <a:gd name="connsiteY381" fmla="*/ 5790591 h 6858000"/>
                  <a:gd name="connsiteX382" fmla="*/ 26434 w 4543952"/>
                  <a:gd name="connsiteY382" fmla="*/ 5781829 h 6858000"/>
                  <a:gd name="connsiteX383" fmla="*/ 35771 w 4543952"/>
                  <a:gd name="connsiteY383" fmla="*/ 5733439 h 6858000"/>
                  <a:gd name="connsiteX384" fmla="*/ 38819 w 4543952"/>
                  <a:gd name="connsiteY384" fmla="*/ 5706958 h 6858000"/>
                  <a:gd name="connsiteX385" fmla="*/ 58250 w 4543952"/>
                  <a:gd name="connsiteY385" fmla="*/ 5606371 h 6858000"/>
                  <a:gd name="connsiteX386" fmla="*/ 67394 w 4543952"/>
                  <a:gd name="connsiteY386" fmla="*/ 5548459 h 6858000"/>
                  <a:gd name="connsiteX387" fmla="*/ 66060 w 4543952"/>
                  <a:gd name="connsiteY387" fmla="*/ 5501593 h 6858000"/>
                  <a:gd name="connsiteX388" fmla="*/ 64346 w 4543952"/>
                  <a:gd name="connsiteY388" fmla="*/ 5419294 h 6858000"/>
                  <a:gd name="connsiteX389" fmla="*/ 59964 w 4543952"/>
                  <a:gd name="connsiteY389" fmla="*/ 5393004 h 6858000"/>
                  <a:gd name="connsiteX390" fmla="*/ 72538 w 4543952"/>
                  <a:gd name="connsiteY390" fmla="*/ 5274128 h 6858000"/>
                  <a:gd name="connsiteX391" fmla="*/ 73490 w 4543952"/>
                  <a:gd name="connsiteY391" fmla="*/ 5206307 h 6858000"/>
                  <a:gd name="connsiteX392" fmla="*/ 89113 w 4543952"/>
                  <a:gd name="connsiteY392" fmla="*/ 5129915 h 6858000"/>
                  <a:gd name="connsiteX393" fmla="*/ 88351 w 4543952"/>
                  <a:gd name="connsiteY393" fmla="*/ 5107626 h 6858000"/>
                  <a:gd name="connsiteX394" fmla="*/ 87016 w 4543952"/>
                  <a:gd name="connsiteY394" fmla="*/ 5082669 h 6858000"/>
                  <a:gd name="connsiteX395" fmla="*/ 85872 w 4543952"/>
                  <a:gd name="connsiteY395" fmla="*/ 5006085 h 6858000"/>
                  <a:gd name="connsiteX396" fmla="*/ 80158 w 4543952"/>
                  <a:gd name="connsiteY396" fmla="*/ 4959601 h 6858000"/>
                  <a:gd name="connsiteX397" fmla="*/ 83586 w 4543952"/>
                  <a:gd name="connsiteY397" fmla="*/ 4871018 h 6858000"/>
                  <a:gd name="connsiteX398" fmla="*/ 78634 w 4543952"/>
                  <a:gd name="connsiteY398" fmla="*/ 4838249 h 6858000"/>
                  <a:gd name="connsiteX399" fmla="*/ 78062 w 4543952"/>
                  <a:gd name="connsiteY399" fmla="*/ 4755380 h 6858000"/>
                  <a:gd name="connsiteX400" fmla="*/ 80920 w 4543952"/>
                  <a:gd name="connsiteY400" fmla="*/ 4681082 h 6858000"/>
                  <a:gd name="connsiteX401" fmla="*/ 79396 w 4543952"/>
                  <a:gd name="connsiteY401" fmla="*/ 4609451 h 6858000"/>
                  <a:gd name="connsiteX402" fmla="*/ 73110 w 4543952"/>
                  <a:gd name="connsiteY402" fmla="*/ 4558206 h 6858000"/>
                  <a:gd name="connsiteX403" fmla="*/ 69300 w 4543952"/>
                  <a:gd name="connsiteY403" fmla="*/ 4502578 h 6858000"/>
                  <a:gd name="connsiteX404" fmla="*/ 46629 w 4543952"/>
                  <a:gd name="connsiteY404" fmla="*/ 4349221 h 6858000"/>
                  <a:gd name="connsiteX405" fmla="*/ 52153 w 4543952"/>
                  <a:gd name="connsiteY405" fmla="*/ 4320836 h 6858000"/>
                  <a:gd name="connsiteX406" fmla="*/ 57297 w 4543952"/>
                  <a:gd name="connsiteY406" fmla="*/ 4159666 h 6858000"/>
                  <a:gd name="connsiteX407" fmla="*/ 56915 w 4543952"/>
                  <a:gd name="connsiteY407" fmla="*/ 4124613 h 6858000"/>
                  <a:gd name="connsiteX408" fmla="*/ 79396 w 4543952"/>
                  <a:gd name="connsiteY408" fmla="*/ 4030502 h 6858000"/>
                  <a:gd name="connsiteX409" fmla="*/ 43771 w 4543952"/>
                  <a:gd name="connsiteY409" fmla="*/ 3885337 h 6858000"/>
                  <a:gd name="connsiteX410" fmla="*/ 426 w 4543952"/>
                  <a:gd name="connsiteY410" fmla="*/ 3786776 h 6858000"/>
                  <a:gd name="connsiteX411" fmla="*/ 0 w 4543952"/>
                  <a:gd name="connsiteY411" fmla="*/ 3773896 h 6858000"/>
                  <a:gd name="connsiteX412" fmla="*/ 0 w 4543952"/>
                  <a:gd name="connsiteY412" fmla="*/ 3393881 h 6858000"/>
                  <a:gd name="connsiteX413" fmla="*/ 11838 w 4543952"/>
                  <a:gd name="connsiteY413" fmla="*/ 3359515 h 6858000"/>
                  <a:gd name="connsiteX414" fmla="*/ 12910 w 4543952"/>
                  <a:gd name="connsiteY414" fmla="*/ 3318770 h 6858000"/>
                  <a:gd name="connsiteX415" fmla="*/ 6718 w 4543952"/>
                  <a:gd name="connsiteY415" fmla="*/ 3304078 h 6858000"/>
                  <a:gd name="connsiteX416" fmla="*/ 0 w 4543952"/>
                  <a:gd name="connsiteY416" fmla="*/ 3297656 h 6858000"/>
                  <a:gd name="connsiteX417" fmla="*/ 0 w 4543952"/>
                  <a:gd name="connsiteY417" fmla="*/ 3207866 h 6858000"/>
                  <a:gd name="connsiteX418" fmla="*/ 15553 w 4543952"/>
                  <a:gd name="connsiteY418" fmla="*/ 3186770 h 6858000"/>
                  <a:gd name="connsiteX419" fmla="*/ 36341 w 4543952"/>
                  <a:gd name="connsiteY419" fmla="*/ 3107499 h 6858000"/>
                  <a:gd name="connsiteX420" fmla="*/ 38057 w 4543952"/>
                  <a:gd name="connsiteY420" fmla="*/ 3042727 h 6858000"/>
                  <a:gd name="connsiteX421" fmla="*/ 54249 w 4543952"/>
                  <a:gd name="connsiteY421" fmla="*/ 2901942 h 6858000"/>
                  <a:gd name="connsiteX422" fmla="*/ 77300 w 4543952"/>
                  <a:gd name="connsiteY422" fmla="*/ 2809929 h 6858000"/>
                  <a:gd name="connsiteX423" fmla="*/ 103399 w 4543952"/>
                  <a:gd name="connsiteY423" fmla="*/ 2743825 h 6858000"/>
                  <a:gd name="connsiteX424" fmla="*/ 137500 w 4543952"/>
                  <a:gd name="connsiteY424" fmla="*/ 2649142 h 6858000"/>
                  <a:gd name="connsiteX425" fmla="*/ 155217 w 4543952"/>
                  <a:gd name="connsiteY425" fmla="*/ 2554078 h 6858000"/>
                  <a:gd name="connsiteX426" fmla="*/ 177507 w 4543952"/>
                  <a:gd name="connsiteY426" fmla="*/ 2485306 h 6858000"/>
                  <a:gd name="connsiteX427" fmla="*/ 192748 w 4543952"/>
                  <a:gd name="connsiteY427" fmla="*/ 2401291 h 6858000"/>
                  <a:gd name="connsiteX428" fmla="*/ 193318 w 4543952"/>
                  <a:gd name="connsiteY428" fmla="*/ 2330805 h 6858000"/>
                  <a:gd name="connsiteX429" fmla="*/ 190652 w 4543952"/>
                  <a:gd name="connsiteY429" fmla="*/ 2220311 h 6858000"/>
                  <a:gd name="connsiteX430" fmla="*/ 236753 w 4543952"/>
                  <a:gd name="connsiteY430" fmla="*/ 2085053 h 6858000"/>
                  <a:gd name="connsiteX431" fmla="*/ 247042 w 4543952"/>
                  <a:gd name="connsiteY431" fmla="*/ 2030377 h 6858000"/>
                  <a:gd name="connsiteX432" fmla="*/ 251804 w 4543952"/>
                  <a:gd name="connsiteY432" fmla="*/ 1978939 h 6858000"/>
                  <a:gd name="connsiteX433" fmla="*/ 282475 w 4543952"/>
                  <a:gd name="connsiteY433" fmla="*/ 1869779 h 6858000"/>
                  <a:gd name="connsiteX434" fmla="*/ 292573 w 4543952"/>
                  <a:gd name="connsiteY434" fmla="*/ 1825392 h 6858000"/>
                  <a:gd name="connsiteX435" fmla="*/ 292381 w 4543952"/>
                  <a:gd name="connsiteY435" fmla="*/ 1763286 h 6858000"/>
                  <a:gd name="connsiteX436" fmla="*/ 306480 w 4543952"/>
                  <a:gd name="connsiteY436" fmla="*/ 1650316 h 6858000"/>
                  <a:gd name="connsiteX437" fmla="*/ 347629 w 4543952"/>
                  <a:gd name="connsiteY437" fmla="*/ 1537536 h 6858000"/>
                  <a:gd name="connsiteX438" fmla="*/ 343629 w 4543952"/>
                  <a:gd name="connsiteY438" fmla="*/ 1489719 h 6858000"/>
                  <a:gd name="connsiteX439" fmla="*/ 344581 w 4543952"/>
                  <a:gd name="connsiteY439" fmla="*/ 1472574 h 6858000"/>
                  <a:gd name="connsiteX440" fmla="*/ 367252 w 4543952"/>
                  <a:gd name="connsiteY440" fmla="*/ 1318455 h 6858000"/>
                  <a:gd name="connsiteX441" fmla="*/ 369728 w 4543952"/>
                  <a:gd name="connsiteY441" fmla="*/ 1303023 h 6858000"/>
                  <a:gd name="connsiteX442" fmla="*/ 389921 w 4543952"/>
                  <a:gd name="connsiteY442" fmla="*/ 1230632 h 6858000"/>
                  <a:gd name="connsiteX443" fmla="*/ 402495 w 4543952"/>
                  <a:gd name="connsiteY443" fmla="*/ 1048124 h 6858000"/>
                  <a:gd name="connsiteX444" fmla="*/ 404019 w 4543952"/>
                  <a:gd name="connsiteY444" fmla="*/ 1036886 h 6858000"/>
                  <a:gd name="connsiteX445" fmla="*/ 393923 w 4543952"/>
                  <a:gd name="connsiteY445" fmla="*/ 975732 h 6858000"/>
                  <a:gd name="connsiteX446" fmla="*/ 379634 w 4543952"/>
                  <a:gd name="connsiteY446" fmla="*/ 945443 h 6858000"/>
                  <a:gd name="connsiteX447" fmla="*/ 364774 w 4543952"/>
                  <a:gd name="connsiteY447" fmla="*/ 898197 h 6858000"/>
                  <a:gd name="connsiteX448" fmla="*/ 359250 w 4543952"/>
                  <a:gd name="connsiteY448" fmla="*/ 850188 h 6858000"/>
                  <a:gd name="connsiteX449" fmla="*/ 381730 w 4543952"/>
                  <a:gd name="connsiteY449" fmla="*/ 769604 h 6858000"/>
                  <a:gd name="connsiteX450" fmla="*/ 384016 w 4543952"/>
                  <a:gd name="connsiteY450" fmla="*/ 740267 h 6858000"/>
                  <a:gd name="connsiteX451" fmla="*/ 394875 w 4543952"/>
                  <a:gd name="connsiteY451" fmla="*/ 674922 h 6858000"/>
                  <a:gd name="connsiteX452" fmla="*/ 394113 w 4543952"/>
                  <a:gd name="connsiteY452" fmla="*/ 617771 h 6858000"/>
                  <a:gd name="connsiteX453" fmla="*/ 376776 w 4543952"/>
                  <a:gd name="connsiteY453" fmla="*/ 571859 h 6858000"/>
                  <a:gd name="connsiteX454" fmla="*/ 373348 w 4543952"/>
                  <a:gd name="connsiteY454" fmla="*/ 505181 h 6858000"/>
                  <a:gd name="connsiteX455" fmla="*/ 385920 w 4543952"/>
                  <a:gd name="connsiteY455" fmla="*/ 462125 h 6858000"/>
                  <a:gd name="connsiteX456" fmla="*/ 387634 w 4543952"/>
                  <a:gd name="connsiteY456" fmla="*/ 453363 h 6858000"/>
                  <a:gd name="connsiteX457" fmla="*/ 388399 w 4543952"/>
                  <a:gd name="connsiteY457" fmla="*/ 340773 h 6858000"/>
                  <a:gd name="connsiteX458" fmla="*/ 350487 w 4543952"/>
                  <a:gd name="connsiteY458" fmla="*/ 200181 h 6858000"/>
                  <a:gd name="connsiteX459" fmla="*/ 342485 w 4543952"/>
                  <a:gd name="connsiteY459" fmla="*/ 176938 h 6858000"/>
                  <a:gd name="connsiteX460" fmla="*/ 328579 w 4543952"/>
                  <a:gd name="connsiteY460" fmla="*/ 63586 h 6858000"/>
                  <a:gd name="connsiteX461" fmla="*/ 314480 w 4543952"/>
                  <a:gd name="connsiteY461" fmla="*/ 28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Lst>
                <a:rect l="l" t="t" r="r" b="b"/>
                <a:pathLst>
                  <a:path w="4543952" h="6858000">
                    <a:moveTo>
                      <a:pt x="328959" y="6564619"/>
                    </a:moveTo>
                    <a:lnTo>
                      <a:pt x="306480" y="6588624"/>
                    </a:lnTo>
                    <a:cubicBezTo>
                      <a:pt x="298003" y="6597577"/>
                      <a:pt x="291954" y="6611341"/>
                      <a:pt x="289858" y="6625223"/>
                    </a:cubicBezTo>
                    <a:lnTo>
                      <a:pt x="289858" y="6625224"/>
                    </a:lnTo>
                    <a:lnTo>
                      <a:pt x="289870" y="6645551"/>
                    </a:lnTo>
                    <a:lnTo>
                      <a:pt x="296953" y="6662539"/>
                    </a:lnTo>
                    <a:lnTo>
                      <a:pt x="296953" y="6662541"/>
                    </a:lnTo>
                    <a:lnTo>
                      <a:pt x="296954" y="6662543"/>
                    </a:lnTo>
                    <a:lnTo>
                      <a:pt x="311551" y="6702975"/>
                    </a:lnTo>
                    <a:lnTo>
                      <a:pt x="297715" y="6742551"/>
                    </a:lnTo>
                    <a:lnTo>
                      <a:pt x="297714" y="6742554"/>
                    </a:lnTo>
                    <a:lnTo>
                      <a:pt x="283011" y="6776799"/>
                    </a:lnTo>
                    <a:lnTo>
                      <a:pt x="278238" y="6812061"/>
                    </a:lnTo>
                    <a:lnTo>
                      <a:pt x="278237" y="6812062"/>
                    </a:lnTo>
                    <a:lnTo>
                      <a:pt x="278237" y="6812063"/>
                    </a:lnTo>
                    <a:lnTo>
                      <a:pt x="278238" y="6812061"/>
                    </a:lnTo>
                    <a:lnTo>
                      <a:pt x="297714" y="6742554"/>
                    </a:lnTo>
                    <a:lnTo>
                      <a:pt x="297715" y="6742552"/>
                    </a:lnTo>
                    <a:cubicBezTo>
                      <a:pt x="306003" y="6729218"/>
                      <a:pt x="311147" y="6716168"/>
                      <a:pt x="311551" y="6702976"/>
                    </a:cubicBezTo>
                    <a:lnTo>
                      <a:pt x="311551" y="6702975"/>
                    </a:lnTo>
                    <a:lnTo>
                      <a:pt x="308405" y="6683026"/>
                    </a:lnTo>
                    <a:lnTo>
                      <a:pt x="296954" y="6662543"/>
                    </a:lnTo>
                    <a:lnTo>
                      <a:pt x="296953" y="6662540"/>
                    </a:lnTo>
                    <a:lnTo>
                      <a:pt x="296953" y="6662539"/>
                    </a:lnTo>
                    <a:lnTo>
                      <a:pt x="289858" y="6625224"/>
                    </a:lnTo>
                    <a:lnTo>
                      <a:pt x="306480" y="6588625"/>
                    </a:lnTo>
                    <a:cubicBezTo>
                      <a:pt x="312576" y="6582146"/>
                      <a:pt x="318672" y="6575478"/>
                      <a:pt x="328959" y="6564620"/>
                    </a:cubicBezTo>
                    <a:close/>
                    <a:moveTo>
                      <a:pt x="248638" y="6438980"/>
                    </a:moveTo>
                    <a:cubicBezTo>
                      <a:pt x="258140" y="6444076"/>
                      <a:pt x="265617" y="6451649"/>
                      <a:pt x="268569" y="6463840"/>
                    </a:cubicBezTo>
                    <a:lnTo>
                      <a:pt x="268572" y="6463848"/>
                    </a:lnTo>
                    <a:lnTo>
                      <a:pt x="279556" y="6508051"/>
                    </a:lnTo>
                    <a:lnTo>
                      <a:pt x="282367" y="6513011"/>
                    </a:lnTo>
                    <a:lnTo>
                      <a:pt x="284834" y="6521803"/>
                    </a:lnTo>
                    <a:lnTo>
                      <a:pt x="301172" y="6546194"/>
                    </a:lnTo>
                    <a:lnTo>
                      <a:pt x="301172" y="6546193"/>
                    </a:lnTo>
                    <a:lnTo>
                      <a:pt x="282367" y="6513011"/>
                    </a:lnTo>
                    <a:lnTo>
                      <a:pt x="268572" y="6463848"/>
                    </a:lnTo>
                    <a:lnTo>
                      <a:pt x="268569" y="6463839"/>
                    </a:lnTo>
                    <a:close/>
                    <a:moveTo>
                      <a:pt x="166047" y="6392242"/>
                    </a:moveTo>
                    <a:lnTo>
                      <a:pt x="173364" y="6407332"/>
                    </a:lnTo>
                    <a:lnTo>
                      <a:pt x="173364" y="6407331"/>
                    </a:lnTo>
                    <a:close/>
                    <a:moveTo>
                      <a:pt x="401733" y="4221390"/>
                    </a:moveTo>
                    <a:lnTo>
                      <a:pt x="396017" y="4253013"/>
                    </a:lnTo>
                    <a:cubicBezTo>
                      <a:pt x="383824" y="4277400"/>
                      <a:pt x="368204" y="4300069"/>
                      <a:pt x="356201" y="4324644"/>
                    </a:cubicBezTo>
                    <a:cubicBezTo>
                      <a:pt x="350487" y="4336456"/>
                      <a:pt x="347439" y="4350553"/>
                      <a:pt x="347247" y="4363889"/>
                    </a:cubicBezTo>
                    <a:lnTo>
                      <a:pt x="347247" y="4363890"/>
                    </a:lnTo>
                    <a:cubicBezTo>
                      <a:pt x="346295" y="4403325"/>
                      <a:pt x="346295" y="4442761"/>
                      <a:pt x="348009" y="4482004"/>
                    </a:cubicBezTo>
                    <a:cubicBezTo>
                      <a:pt x="350677" y="4546776"/>
                      <a:pt x="351249" y="4612500"/>
                      <a:pt x="408019" y="4659174"/>
                    </a:cubicBezTo>
                    <a:cubicBezTo>
                      <a:pt x="412591" y="4662986"/>
                      <a:pt x="415259" y="4671176"/>
                      <a:pt x="416021" y="4677655"/>
                    </a:cubicBezTo>
                    <a:cubicBezTo>
                      <a:pt x="419640" y="4707564"/>
                      <a:pt x="420022" y="4738235"/>
                      <a:pt x="425928" y="4767764"/>
                    </a:cubicBezTo>
                    <a:lnTo>
                      <a:pt x="427237" y="4800482"/>
                    </a:lnTo>
                    <a:lnTo>
                      <a:pt x="412401" y="4828915"/>
                    </a:lnTo>
                    <a:cubicBezTo>
                      <a:pt x="404115" y="4837702"/>
                      <a:pt x="397114" y="4847213"/>
                      <a:pt x="391971" y="4857316"/>
                    </a:cubicBezTo>
                    <a:lnTo>
                      <a:pt x="390221" y="4863342"/>
                    </a:lnTo>
                    <a:lnTo>
                      <a:pt x="387469" y="4867613"/>
                    </a:lnTo>
                    <a:lnTo>
                      <a:pt x="382691" y="4889274"/>
                    </a:lnTo>
                    <a:lnTo>
                      <a:pt x="382691" y="4889275"/>
                    </a:lnTo>
                    <a:cubicBezTo>
                      <a:pt x="382122" y="4896713"/>
                      <a:pt x="382634" y="4904357"/>
                      <a:pt x="384396" y="4912168"/>
                    </a:cubicBezTo>
                    <a:lnTo>
                      <a:pt x="385799" y="4933804"/>
                    </a:lnTo>
                    <a:lnTo>
                      <a:pt x="378247" y="4957452"/>
                    </a:lnTo>
                    <a:lnTo>
                      <a:pt x="360964" y="4987036"/>
                    </a:lnTo>
                    <a:cubicBezTo>
                      <a:pt x="349725" y="5003800"/>
                      <a:pt x="335627" y="5022851"/>
                      <a:pt x="334485" y="5041520"/>
                    </a:cubicBezTo>
                    <a:cubicBezTo>
                      <a:pt x="333557" y="5057380"/>
                      <a:pt x="327458" y="5072410"/>
                      <a:pt x="321371" y="5087422"/>
                    </a:cubicBezTo>
                    <a:lnTo>
                      <a:pt x="321364" y="5087449"/>
                    </a:lnTo>
                    <a:lnTo>
                      <a:pt x="315482" y="5102460"/>
                    </a:lnTo>
                    <a:lnTo>
                      <a:pt x="308338" y="5133219"/>
                    </a:lnTo>
                    <a:lnTo>
                      <a:pt x="308337" y="5133223"/>
                    </a:lnTo>
                    <a:lnTo>
                      <a:pt x="308337" y="5133224"/>
                    </a:lnTo>
                    <a:lnTo>
                      <a:pt x="315052" y="5166113"/>
                    </a:lnTo>
                    <a:lnTo>
                      <a:pt x="314362" y="5172089"/>
                    </a:lnTo>
                    <a:cubicBezTo>
                      <a:pt x="313481" y="5174399"/>
                      <a:pt x="312290" y="5176875"/>
                      <a:pt x="311814" y="5179066"/>
                    </a:cubicBezTo>
                    <a:lnTo>
                      <a:pt x="311814" y="5179067"/>
                    </a:lnTo>
                    <a:cubicBezTo>
                      <a:pt x="304574" y="5214121"/>
                      <a:pt x="311624" y="5247078"/>
                      <a:pt x="335437" y="5272796"/>
                    </a:cubicBezTo>
                    <a:lnTo>
                      <a:pt x="360397" y="5321350"/>
                    </a:lnTo>
                    <a:lnTo>
                      <a:pt x="364317" y="5355013"/>
                    </a:lnTo>
                    <a:lnTo>
                      <a:pt x="359440" y="5385383"/>
                    </a:lnTo>
                    <a:cubicBezTo>
                      <a:pt x="356201" y="5398720"/>
                      <a:pt x="353915" y="5412056"/>
                      <a:pt x="351249" y="5425581"/>
                    </a:cubicBezTo>
                    <a:cubicBezTo>
                      <a:pt x="347439" y="5443869"/>
                      <a:pt x="343437" y="5462350"/>
                      <a:pt x="339627" y="5480636"/>
                    </a:cubicBezTo>
                    <a:cubicBezTo>
                      <a:pt x="337722" y="5489496"/>
                      <a:pt x="335151" y="5498831"/>
                      <a:pt x="335103" y="5507666"/>
                    </a:cubicBezTo>
                    <a:lnTo>
                      <a:pt x="335103" y="5507667"/>
                    </a:lnTo>
                    <a:lnTo>
                      <a:pt x="337324" y="5520421"/>
                    </a:lnTo>
                    <a:lnTo>
                      <a:pt x="345722" y="5531691"/>
                    </a:lnTo>
                    <a:lnTo>
                      <a:pt x="345723" y="5531693"/>
                    </a:lnTo>
                    <a:lnTo>
                      <a:pt x="355869" y="5547577"/>
                    </a:lnTo>
                    <a:lnTo>
                      <a:pt x="346295" y="5562745"/>
                    </a:lnTo>
                    <a:cubicBezTo>
                      <a:pt x="303622" y="5600466"/>
                      <a:pt x="276951" y="5646188"/>
                      <a:pt x="275047" y="5704482"/>
                    </a:cubicBezTo>
                    <a:cubicBezTo>
                      <a:pt x="274665" y="5716484"/>
                      <a:pt x="271999" y="5728677"/>
                      <a:pt x="269141" y="5740487"/>
                    </a:cubicBezTo>
                    <a:cubicBezTo>
                      <a:pt x="267426" y="5747727"/>
                      <a:pt x="265520" y="5756492"/>
                      <a:pt x="260376" y="5760872"/>
                    </a:cubicBezTo>
                    <a:cubicBezTo>
                      <a:pt x="221133" y="5794973"/>
                      <a:pt x="193890" y="5837456"/>
                      <a:pt x="171981" y="5883750"/>
                    </a:cubicBezTo>
                    <a:lnTo>
                      <a:pt x="171979" y="5883755"/>
                    </a:lnTo>
                    <a:lnTo>
                      <a:pt x="160957" y="5909350"/>
                    </a:lnTo>
                    <a:lnTo>
                      <a:pt x="154076" y="5935945"/>
                    </a:lnTo>
                    <a:lnTo>
                      <a:pt x="154075" y="5935948"/>
                    </a:lnTo>
                    <a:lnTo>
                      <a:pt x="154075" y="5935949"/>
                    </a:lnTo>
                    <a:lnTo>
                      <a:pt x="154242" y="5964476"/>
                    </a:lnTo>
                    <a:lnTo>
                      <a:pt x="157695" y="5993289"/>
                    </a:lnTo>
                    <a:lnTo>
                      <a:pt x="157695" y="5993291"/>
                    </a:lnTo>
                    <a:cubicBezTo>
                      <a:pt x="158837" y="6004531"/>
                      <a:pt x="158647" y="6017485"/>
                      <a:pt x="164171" y="6026440"/>
                    </a:cubicBezTo>
                    <a:cubicBezTo>
                      <a:pt x="181508" y="6054825"/>
                      <a:pt x="200176" y="6082258"/>
                      <a:pt x="220371" y="6108738"/>
                    </a:cubicBezTo>
                    <a:lnTo>
                      <a:pt x="234064" y="6133314"/>
                    </a:lnTo>
                    <a:lnTo>
                      <a:pt x="218468" y="6155599"/>
                    </a:lnTo>
                    <a:lnTo>
                      <a:pt x="218465" y="6155601"/>
                    </a:lnTo>
                    <a:cubicBezTo>
                      <a:pt x="196176" y="6175796"/>
                      <a:pt x="184556" y="6200943"/>
                      <a:pt x="179794" y="6228755"/>
                    </a:cubicBezTo>
                    <a:cubicBezTo>
                      <a:pt x="172363" y="6272763"/>
                      <a:pt x="166077" y="6317150"/>
                      <a:pt x="162457" y="6361538"/>
                    </a:cubicBezTo>
                    <a:lnTo>
                      <a:pt x="162457" y="6361539"/>
                    </a:lnTo>
                    <a:lnTo>
                      <a:pt x="179794" y="6228756"/>
                    </a:lnTo>
                    <a:cubicBezTo>
                      <a:pt x="184556" y="6200944"/>
                      <a:pt x="196176" y="6175797"/>
                      <a:pt x="218465" y="6155602"/>
                    </a:cubicBezTo>
                    <a:lnTo>
                      <a:pt x="218468" y="6155599"/>
                    </a:lnTo>
                    <a:lnTo>
                      <a:pt x="230364" y="6143189"/>
                    </a:lnTo>
                    <a:lnTo>
                      <a:pt x="234064" y="6133314"/>
                    </a:lnTo>
                    <a:lnTo>
                      <a:pt x="234064" y="6133313"/>
                    </a:lnTo>
                    <a:cubicBezTo>
                      <a:pt x="233993" y="6126883"/>
                      <a:pt x="229039" y="6120073"/>
                      <a:pt x="220371" y="6108737"/>
                    </a:cubicBezTo>
                    <a:cubicBezTo>
                      <a:pt x="200176" y="6082257"/>
                      <a:pt x="181508" y="6054824"/>
                      <a:pt x="164171" y="6026439"/>
                    </a:cubicBezTo>
                    <a:cubicBezTo>
                      <a:pt x="158647" y="6017484"/>
                      <a:pt x="158837" y="6004530"/>
                      <a:pt x="157695" y="5993290"/>
                    </a:cubicBezTo>
                    <a:lnTo>
                      <a:pt x="157695" y="5993289"/>
                    </a:lnTo>
                    <a:lnTo>
                      <a:pt x="154075" y="5935949"/>
                    </a:lnTo>
                    <a:lnTo>
                      <a:pt x="154076" y="5935945"/>
                    </a:lnTo>
                    <a:lnTo>
                      <a:pt x="171979" y="5883755"/>
                    </a:lnTo>
                    <a:lnTo>
                      <a:pt x="171981" y="5883751"/>
                    </a:lnTo>
                    <a:cubicBezTo>
                      <a:pt x="193890" y="5837457"/>
                      <a:pt x="221133" y="5794974"/>
                      <a:pt x="260376" y="5760873"/>
                    </a:cubicBezTo>
                    <a:cubicBezTo>
                      <a:pt x="265520" y="5756493"/>
                      <a:pt x="267426" y="5747728"/>
                      <a:pt x="269141" y="5740488"/>
                    </a:cubicBezTo>
                    <a:cubicBezTo>
                      <a:pt x="271999" y="5728678"/>
                      <a:pt x="274665" y="5716485"/>
                      <a:pt x="275047" y="5704483"/>
                    </a:cubicBezTo>
                    <a:cubicBezTo>
                      <a:pt x="276951" y="5646189"/>
                      <a:pt x="303622" y="5600467"/>
                      <a:pt x="346295" y="5562746"/>
                    </a:cubicBezTo>
                    <a:cubicBezTo>
                      <a:pt x="352392" y="5557317"/>
                      <a:pt x="355774" y="5552507"/>
                      <a:pt x="355869" y="5547578"/>
                    </a:cubicBezTo>
                    <a:lnTo>
                      <a:pt x="355869" y="5547577"/>
                    </a:lnTo>
                    <a:cubicBezTo>
                      <a:pt x="355964" y="5542648"/>
                      <a:pt x="352773" y="5537599"/>
                      <a:pt x="345723" y="5531692"/>
                    </a:cubicBezTo>
                    <a:lnTo>
                      <a:pt x="345722" y="5531691"/>
                    </a:lnTo>
                    <a:lnTo>
                      <a:pt x="335103" y="5507667"/>
                    </a:lnTo>
                    <a:lnTo>
                      <a:pt x="339627" y="5480637"/>
                    </a:lnTo>
                    <a:cubicBezTo>
                      <a:pt x="343437" y="5462351"/>
                      <a:pt x="347439" y="5443870"/>
                      <a:pt x="351249" y="5425582"/>
                    </a:cubicBezTo>
                    <a:cubicBezTo>
                      <a:pt x="353915" y="5412057"/>
                      <a:pt x="356201" y="5398721"/>
                      <a:pt x="359440" y="5385384"/>
                    </a:cubicBezTo>
                    <a:cubicBezTo>
                      <a:pt x="361965" y="5375002"/>
                      <a:pt x="363668" y="5364882"/>
                      <a:pt x="364317" y="5355014"/>
                    </a:cubicBezTo>
                    <a:lnTo>
                      <a:pt x="364317" y="5355013"/>
                    </a:lnTo>
                    <a:lnTo>
                      <a:pt x="362870" y="5326162"/>
                    </a:lnTo>
                    <a:lnTo>
                      <a:pt x="360397" y="5321350"/>
                    </a:lnTo>
                    <a:lnTo>
                      <a:pt x="359341" y="5312287"/>
                    </a:lnTo>
                    <a:cubicBezTo>
                      <a:pt x="354789" y="5298594"/>
                      <a:pt x="347082" y="5285440"/>
                      <a:pt x="335437" y="5272795"/>
                    </a:cubicBezTo>
                    <a:cubicBezTo>
                      <a:pt x="323531" y="5259936"/>
                      <a:pt x="315815" y="5245268"/>
                      <a:pt x="311981" y="5229432"/>
                    </a:cubicBezTo>
                    <a:lnTo>
                      <a:pt x="311814" y="5179067"/>
                    </a:lnTo>
                    <a:lnTo>
                      <a:pt x="314362" y="5172090"/>
                    </a:lnTo>
                    <a:cubicBezTo>
                      <a:pt x="315243" y="5169780"/>
                      <a:pt x="315814" y="5167637"/>
                      <a:pt x="315052" y="5166113"/>
                    </a:cubicBezTo>
                    <a:lnTo>
                      <a:pt x="315052" y="5166112"/>
                    </a:lnTo>
                    <a:lnTo>
                      <a:pt x="308337" y="5133224"/>
                    </a:lnTo>
                    <a:lnTo>
                      <a:pt x="308338" y="5133219"/>
                    </a:lnTo>
                    <a:lnTo>
                      <a:pt x="321364" y="5087449"/>
                    </a:lnTo>
                    <a:lnTo>
                      <a:pt x="327270" y="5072375"/>
                    </a:lnTo>
                    <a:cubicBezTo>
                      <a:pt x="330949" y="5062299"/>
                      <a:pt x="333866" y="5052095"/>
                      <a:pt x="334485" y="5041521"/>
                    </a:cubicBezTo>
                    <a:cubicBezTo>
                      <a:pt x="335627" y="5022852"/>
                      <a:pt x="349725" y="5003801"/>
                      <a:pt x="360964" y="4987037"/>
                    </a:cubicBezTo>
                    <a:cubicBezTo>
                      <a:pt x="366751" y="4978392"/>
                      <a:pt x="372458" y="4970096"/>
                      <a:pt x="376969" y="4961455"/>
                    </a:cubicBezTo>
                    <a:lnTo>
                      <a:pt x="378247" y="4957452"/>
                    </a:lnTo>
                    <a:lnTo>
                      <a:pt x="381039" y="4952672"/>
                    </a:lnTo>
                    <a:lnTo>
                      <a:pt x="385799" y="4933804"/>
                    </a:lnTo>
                    <a:cubicBezTo>
                      <a:pt x="386468" y="4927121"/>
                      <a:pt x="386111" y="4919978"/>
                      <a:pt x="384396" y="4912167"/>
                    </a:cubicBezTo>
                    <a:lnTo>
                      <a:pt x="382691" y="4889274"/>
                    </a:lnTo>
                    <a:lnTo>
                      <a:pt x="390221" y="4863342"/>
                    </a:lnTo>
                    <a:lnTo>
                      <a:pt x="412401" y="4828916"/>
                    </a:lnTo>
                    <a:cubicBezTo>
                      <a:pt x="420784" y="4819963"/>
                      <a:pt x="425356" y="4810580"/>
                      <a:pt x="427237" y="4800483"/>
                    </a:cubicBezTo>
                    <a:lnTo>
                      <a:pt x="427237" y="4800482"/>
                    </a:lnTo>
                    <a:cubicBezTo>
                      <a:pt x="429119" y="4790385"/>
                      <a:pt x="428309" y="4779574"/>
                      <a:pt x="425928" y="4767763"/>
                    </a:cubicBezTo>
                    <a:cubicBezTo>
                      <a:pt x="420022" y="4738234"/>
                      <a:pt x="419640" y="4707563"/>
                      <a:pt x="416021" y="4677654"/>
                    </a:cubicBezTo>
                    <a:cubicBezTo>
                      <a:pt x="415259" y="4671175"/>
                      <a:pt x="412591" y="4662985"/>
                      <a:pt x="408019" y="4659173"/>
                    </a:cubicBezTo>
                    <a:cubicBezTo>
                      <a:pt x="351249" y="4612499"/>
                      <a:pt x="350677" y="4546775"/>
                      <a:pt x="348009" y="4482003"/>
                    </a:cubicBezTo>
                    <a:lnTo>
                      <a:pt x="347247" y="4363890"/>
                    </a:lnTo>
                    <a:lnTo>
                      <a:pt x="356201" y="4324645"/>
                    </a:lnTo>
                    <a:cubicBezTo>
                      <a:pt x="368204" y="4300070"/>
                      <a:pt x="383824" y="4277401"/>
                      <a:pt x="396017" y="4253014"/>
                    </a:cubicBezTo>
                    <a:cubicBezTo>
                      <a:pt x="400781" y="4243872"/>
                      <a:pt x="400971" y="4232060"/>
                      <a:pt x="401733" y="4221391"/>
                    </a:cubicBezTo>
                    <a:close/>
                    <a:moveTo>
                      <a:pt x="332842" y="2836171"/>
                    </a:moveTo>
                    <a:lnTo>
                      <a:pt x="332842" y="2836172"/>
                    </a:lnTo>
                    <a:cubicBezTo>
                      <a:pt x="336914" y="2839982"/>
                      <a:pt x="340200" y="2844316"/>
                      <a:pt x="341533" y="2848793"/>
                    </a:cubicBezTo>
                    <a:lnTo>
                      <a:pt x="358166" y="2903544"/>
                    </a:lnTo>
                    <a:lnTo>
                      <a:pt x="366072" y="2947858"/>
                    </a:lnTo>
                    <a:lnTo>
                      <a:pt x="366072" y="2947862"/>
                    </a:lnTo>
                    <a:lnTo>
                      <a:pt x="362488" y="2982147"/>
                    </a:lnTo>
                    <a:cubicBezTo>
                      <a:pt x="354392" y="3014152"/>
                      <a:pt x="350582" y="3045776"/>
                      <a:pt x="350796" y="3077400"/>
                    </a:cubicBezTo>
                    <a:lnTo>
                      <a:pt x="350796" y="3077401"/>
                    </a:lnTo>
                    <a:cubicBezTo>
                      <a:pt x="351010" y="3109025"/>
                      <a:pt x="355249" y="3140649"/>
                      <a:pt x="363250" y="3172654"/>
                    </a:cubicBezTo>
                    <a:cubicBezTo>
                      <a:pt x="389159" y="3276480"/>
                      <a:pt x="416591" y="3380305"/>
                      <a:pt x="410877" y="3489467"/>
                    </a:cubicBezTo>
                    <a:cubicBezTo>
                      <a:pt x="409925" y="3507563"/>
                      <a:pt x="421546" y="3529090"/>
                      <a:pt x="432976" y="3544713"/>
                    </a:cubicBezTo>
                    <a:cubicBezTo>
                      <a:pt x="438406" y="3552190"/>
                      <a:pt x="442585" y="3557715"/>
                      <a:pt x="445520" y="3562320"/>
                    </a:cubicBezTo>
                    <a:lnTo>
                      <a:pt x="450598" y="3574407"/>
                    </a:lnTo>
                    <a:lnTo>
                      <a:pt x="448246" y="3587173"/>
                    </a:lnTo>
                    <a:cubicBezTo>
                      <a:pt x="446228" y="3592231"/>
                      <a:pt x="442978" y="3598434"/>
                      <a:pt x="438500" y="3606816"/>
                    </a:cubicBezTo>
                    <a:cubicBezTo>
                      <a:pt x="434118" y="3614818"/>
                      <a:pt x="431452" y="3624724"/>
                      <a:pt x="424974" y="3630631"/>
                    </a:cubicBezTo>
                    <a:cubicBezTo>
                      <a:pt x="408496" y="3645681"/>
                      <a:pt x="402257" y="3662493"/>
                      <a:pt x="400733" y="3680162"/>
                    </a:cubicBezTo>
                    <a:lnTo>
                      <a:pt x="400733" y="3680163"/>
                    </a:lnTo>
                    <a:lnTo>
                      <a:pt x="404781" y="3734837"/>
                    </a:lnTo>
                    <a:lnTo>
                      <a:pt x="404399" y="3754651"/>
                    </a:lnTo>
                    <a:cubicBezTo>
                      <a:pt x="398399" y="3767129"/>
                      <a:pt x="396447" y="3778654"/>
                      <a:pt x="398042" y="3789775"/>
                    </a:cubicBezTo>
                    <a:lnTo>
                      <a:pt x="398042" y="3789776"/>
                    </a:lnTo>
                    <a:cubicBezTo>
                      <a:pt x="399638" y="3800896"/>
                      <a:pt x="404781" y="3811613"/>
                      <a:pt x="412973" y="3822472"/>
                    </a:cubicBezTo>
                    <a:lnTo>
                      <a:pt x="427308" y="3852619"/>
                    </a:lnTo>
                    <a:lnTo>
                      <a:pt x="417926" y="3885336"/>
                    </a:lnTo>
                    <a:lnTo>
                      <a:pt x="417925" y="3885337"/>
                    </a:lnTo>
                    <a:cubicBezTo>
                      <a:pt x="398494" y="3910103"/>
                      <a:pt x="388302" y="3935726"/>
                      <a:pt x="386040" y="3962158"/>
                    </a:cubicBezTo>
                    <a:lnTo>
                      <a:pt x="386040" y="3962159"/>
                    </a:lnTo>
                    <a:lnTo>
                      <a:pt x="388431" y="4002409"/>
                    </a:lnTo>
                    <a:lnTo>
                      <a:pt x="401733" y="4043837"/>
                    </a:lnTo>
                    <a:lnTo>
                      <a:pt x="401733" y="4043839"/>
                    </a:lnTo>
                    <a:lnTo>
                      <a:pt x="416855" y="4103825"/>
                    </a:lnTo>
                    <a:lnTo>
                      <a:pt x="405544" y="4165381"/>
                    </a:lnTo>
                    <a:lnTo>
                      <a:pt x="405543" y="4165382"/>
                    </a:lnTo>
                    <a:cubicBezTo>
                      <a:pt x="402114" y="4173479"/>
                      <a:pt x="401543" y="4182766"/>
                      <a:pt x="401638" y="4192386"/>
                    </a:cubicBezTo>
                    <a:lnTo>
                      <a:pt x="401638" y="4192387"/>
                    </a:lnTo>
                    <a:lnTo>
                      <a:pt x="405543" y="4165383"/>
                    </a:lnTo>
                    <a:lnTo>
                      <a:pt x="405544" y="4165381"/>
                    </a:lnTo>
                    <a:lnTo>
                      <a:pt x="414887" y="4134255"/>
                    </a:lnTo>
                    <a:lnTo>
                      <a:pt x="416855" y="4103825"/>
                    </a:lnTo>
                    <a:lnTo>
                      <a:pt x="416855" y="4103824"/>
                    </a:lnTo>
                    <a:cubicBezTo>
                      <a:pt x="415879" y="4083701"/>
                      <a:pt x="410497" y="4063841"/>
                      <a:pt x="401733" y="4043838"/>
                    </a:cubicBezTo>
                    <a:lnTo>
                      <a:pt x="401733" y="4043837"/>
                    </a:lnTo>
                    <a:lnTo>
                      <a:pt x="386040" y="3962159"/>
                    </a:lnTo>
                    <a:lnTo>
                      <a:pt x="395544" y="3923124"/>
                    </a:lnTo>
                    <a:cubicBezTo>
                      <a:pt x="400804" y="3910318"/>
                      <a:pt x="408210" y="3897721"/>
                      <a:pt x="417925" y="3885338"/>
                    </a:cubicBezTo>
                    <a:lnTo>
                      <a:pt x="417926" y="3885336"/>
                    </a:lnTo>
                    <a:lnTo>
                      <a:pt x="426528" y="3868763"/>
                    </a:lnTo>
                    <a:lnTo>
                      <a:pt x="427308" y="3852619"/>
                    </a:lnTo>
                    <a:lnTo>
                      <a:pt x="427308" y="3852618"/>
                    </a:lnTo>
                    <a:cubicBezTo>
                      <a:pt x="425642" y="3842045"/>
                      <a:pt x="420022" y="3831901"/>
                      <a:pt x="412973" y="3822471"/>
                    </a:cubicBezTo>
                    <a:lnTo>
                      <a:pt x="398042" y="3789775"/>
                    </a:lnTo>
                    <a:lnTo>
                      <a:pt x="404399" y="3754652"/>
                    </a:lnTo>
                    <a:cubicBezTo>
                      <a:pt x="407067" y="3749125"/>
                      <a:pt x="405733" y="3741315"/>
                      <a:pt x="404781" y="3734837"/>
                    </a:cubicBezTo>
                    <a:lnTo>
                      <a:pt x="404781" y="3734836"/>
                    </a:lnTo>
                    <a:lnTo>
                      <a:pt x="400733" y="3680163"/>
                    </a:lnTo>
                    <a:lnTo>
                      <a:pt x="407246" y="3654415"/>
                    </a:lnTo>
                    <a:cubicBezTo>
                      <a:pt x="411056" y="3646122"/>
                      <a:pt x="416735" y="3638157"/>
                      <a:pt x="424974" y="3630632"/>
                    </a:cubicBezTo>
                    <a:cubicBezTo>
                      <a:pt x="431452" y="3624725"/>
                      <a:pt x="434118" y="3614819"/>
                      <a:pt x="438500" y="3606817"/>
                    </a:cubicBezTo>
                    <a:cubicBezTo>
                      <a:pt x="447455" y="3590053"/>
                      <a:pt x="451503" y="3582004"/>
                      <a:pt x="450598" y="3574408"/>
                    </a:cubicBezTo>
                    <a:lnTo>
                      <a:pt x="450598" y="3574407"/>
                    </a:lnTo>
                    <a:cubicBezTo>
                      <a:pt x="449693" y="3566810"/>
                      <a:pt x="443835" y="3559667"/>
                      <a:pt x="432976" y="3544712"/>
                    </a:cubicBezTo>
                    <a:cubicBezTo>
                      <a:pt x="421546" y="3529089"/>
                      <a:pt x="409925" y="3507562"/>
                      <a:pt x="410877" y="3489466"/>
                    </a:cubicBezTo>
                    <a:cubicBezTo>
                      <a:pt x="416591" y="3380304"/>
                      <a:pt x="389159" y="3276479"/>
                      <a:pt x="363250" y="3172653"/>
                    </a:cubicBezTo>
                    <a:lnTo>
                      <a:pt x="350796" y="3077401"/>
                    </a:lnTo>
                    <a:lnTo>
                      <a:pt x="362488" y="2982148"/>
                    </a:lnTo>
                    <a:cubicBezTo>
                      <a:pt x="365441" y="2970575"/>
                      <a:pt x="366442" y="2959156"/>
                      <a:pt x="366072" y="2947862"/>
                    </a:cubicBezTo>
                    <a:lnTo>
                      <a:pt x="366072" y="2947861"/>
                    </a:lnTo>
                    <a:lnTo>
                      <a:pt x="366072" y="2947858"/>
                    </a:lnTo>
                    <a:lnTo>
                      <a:pt x="361441" y="2914327"/>
                    </a:lnTo>
                    <a:lnTo>
                      <a:pt x="358166" y="2903544"/>
                    </a:lnTo>
                    <a:lnTo>
                      <a:pt x="357138" y="2897784"/>
                    </a:lnTo>
                    <a:cubicBezTo>
                      <a:pt x="352392" y="2881306"/>
                      <a:pt x="346534" y="2865009"/>
                      <a:pt x="341533" y="2848792"/>
                    </a:cubicBezTo>
                    <a:close/>
                    <a:moveTo>
                      <a:pt x="296001" y="2745351"/>
                    </a:moveTo>
                    <a:lnTo>
                      <a:pt x="289670" y="2770757"/>
                    </a:lnTo>
                    <a:lnTo>
                      <a:pt x="290080" y="2778005"/>
                    </a:lnTo>
                    <a:lnTo>
                      <a:pt x="289301" y="2782304"/>
                    </a:lnTo>
                    <a:lnTo>
                      <a:pt x="290501" y="2785439"/>
                    </a:lnTo>
                    <a:lnTo>
                      <a:pt x="290929" y="2793022"/>
                    </a:lnTo>
                    <a:lnTo>
                      <a:pt x="300579" y="2811779"/>
                    </a:lnTo>
                    <a:lnTo>
                      <a:pt x="300582" y="2811786"/>
                    </a:lnTo>
                    <a:lnTo>
                      <a:pt x="300583" y="2811786"/>
                    </a:lnTo>
                    <a:lnTo>
                      <a:pt x="300579" y="2811779"/>
                    </a:lnTo>
                    <a:lnTo>
                      <a:pt x="290501" y="2785439"/>
                    </a:lnTo>
                    <a:lnTo>
                      <a:pt x="290080" y="2778005"/>
                    </a:lnTo>
                    <a:close/>
                    <a:moveTo>
                      <a:pt x="817328" y="1508457"/>
                    </a:moveTo>
                    <a:lnTo>
                      <a:pt x="845421" y="1596212"/>
                    </a:lnTo>
                    <a:cubicBezTo>
                      <a:pt x="847898" y="1604977"/>
                      <a:pt x="846373" y="1615835"/>
                      <a:pt x="843517" y="1624979"/>
                    </a:cubicBezTo>
                    <a:cubicBezTo>
                      <a:pt x="833801" y="1656222"/>
                      <a:pt x="809415" y="1676035"/>
                      <a:pt x="786935" y="1697752"/>
                    </a:cubicBezTo>
                    <a:cubicBezTo>
                      <a:pt x="777029" y="1707278"/>
                      <a:pt x="769981" y="1720422"/>
                      <a:pt x="764267" y="1733187"/>
                    </a:cubicBezTo>
                    <a:cubicBezTo>
                      <a:pt x="749595" y="1766334"/>
                      <a:pt x="736452" y="1800245"/>
                      <a:pt x="722546" y="1833774"/>
                    </a:cubicBezTo>
                    <a:cubicBezTo>
                      <a:pt x="721212" y="1837012"/>
                      <a:pt x="717783" y="1839678"/>
                      <a:pt x="714925" y="1842157"/>
                    </a:cubicBezTo>
                    <a:cubicBezTo>
                      <a:pt x="684824" y="1866921"/>
                      <a:pt x="654535" y="1891496"/>
                      <a:pt x="624434" y="1916453"/>
                    </a:cubicBezTo>
                    <a:cubicBezTo>
                      <a:pt x="618720" y="1921215"/>
                      <a:pt x="614528" y="1928075"/>
                      <a:pt x="609004" y="1933218"/>
                    </a:cubicBezTo>
                    <a:cubicBezTo>
                      <a:pt x="601384" y="1940458"/>
                      <a:pt x="594143" y="1949602"/>
                      <a:pt x="584999" y="1953412"/>
                    </a:cubicBezTo>
                    <a:cubicBezTo>
                      <a:pt x="556234" y="1965223"/>
                      <a:pt x="543850" y="1987893"/>
                      <a:pt x="538516" y="2016468"/>
                    </a:cubicBezTo>
                    <a:cubicBezTo>
                      <a:pt x="533563" y="2042569"/>
                      <a:pt x="529371" y="2068668"/>
                      <a:pt x="523657" y="2094577"/>
                    </a:cubicBezTo>
                    <a:cubicBezTo>
                      <a:pt x="516799" y="2126200"/>
                      <a:pt x="509369" y="2157635"/>
                      <a:pt x="500986" y="2188878"/>
                    </a:cubicBezTo>
                    <a:cubicBezTo>
                      <a:pt x="497366" y="2202403"/>
                      <a:pt x="493176" y="2216691"/>
                      <a:pt x="485746" y="2228313"/>
                    </a:cubicBezTo>
                    <a:cubicBezTo>
                      <a:pt x="465171" y="2260889"/>
                      <a:pt x="451265" y="2295752"/>
                      <a:pt x="456789" y="2334043"/>
                    </a:cubicBezTo>
                    <a:cubicBezTo>
                      <a:pt x="461171" y="2364714"/>
                      <a:pt x="449931" y="2390433"/>
                      <a:pt x="432404" y="2409484"/>
                    </a:cubicBezTo>
                    <a:cubicBezTo>
                      <a:pt x="424451" y="2418153"/>
                      <a:pt x="418938" y="2426976"/>
                      <a:pt x="415303" y="2435912"/>
                    </a:cubicBezTo>
                    <a:lnTo>
                      <a:pt x="415303" y="2435912"/>
                    </a:lnTo>
                    <a:lnTo>
                      <a:pt x="415303" y="2435912"/>
                    </a:lnTo>
                    <a:lnTo>
                      <a:pt x="414227" y="2440915"/>
                    </a:lnTo>
                    <a:lnTo>
                      <a:pt x="409472" y="2463016"/>
                    </a:lnTo>
                    <a:lnTo>
                      <a:pt x="409472" y="2463017"/>
                    </a:lnTo>
                    <a:lnTo>
                      <a:pt x="411535" y="2490550"/>
                    </a:lnTo>
                    <a:lnTo>
                      <a:pt x="418115" y="2518261"/>
                    </a:lnTo>
                    <a:lnTo>
                      <a:pt x="418115" y="2518264"/>
                    </a:lnTo>
                    <a:lnTo>
                      <a:pt x="421759" y="2545006"/>
                    </a:lnTo>
                    <a:lnTo>
                      <a:pt x="417545" y="2571033"/>
                    </a:lnTo>
                    <a:cubicBezTo>
                      <a:pt x="405543" y="2612944"/>
                      <a:pt x="372966" y="2640949"/>
                      <a:pt x="344391" y="2668000"/>
                    </a:cubicBezTo>
                    <a:cubicBezTo>
                      <a:pt x="320006" y="2691053"/>
                      <a:pt x="306290" y="2716962"/>
                      <a:pt x="296001" y="2745347"/>
                    </a:cubicBezTo>
                    <a:lnTo>
                      <a:pt x="296001" y="2745348"/>
                    </a:lnTo>
                    <a:cubicBezTo>
                      <a:pt x="306290" y="2716963"/>
                      <a:pt x="320006" y="2691054"/>
                      <a:pt x="344391" y="2668001"/>
                    </a:cubicBezTo>
                    <a:cubicBezTo>
                      <a:pt x="372966" y="2640950"/>
                      <a:pt x="405543" y="2612945"/>
                      <a:pt x="417545" y="2571034"/>
                    </a:cubicBezTo>
                    <a:cubicBezTo>
                      <a:pt x="420117" y="2561985"/>
                      <a:pt x="421593" y="2553555"/>
                      <a:pt x="421760" y="2545006"/>
                    </a:cubicBezTo>
                    <a:lnTo>
                      <a:pt x="421759" y="2545006"/>
                    </a:lnTo>
                    <a:lnTo>
                      <a:pt x="421760" y="2545005"/>
                    </a:lnTo>
                    <a:cubicBezTo>
                      <a:pt x="421926" y="2536456"/>
                      <a:pt x="420783" y="2527789"/>
                      <a:pt x="418115" y="2518263"/>
                    </a:cubicBezTo>
                    <a:lnTo>
                      <a:pt x="418115" y="2518261"/>
                    </a:lnTo>
                    <a:lnTo>
                      <a:pt x="409472" y="2463017"/>
                    </a:lnTo>
                    <a:lnTo>
                      <a:pt x="414227" y="2440915"/>
                    </a:lnTo>
                    <a:lnTo>
                      <a:pt x="415303" y="2435912"/>
                    </a:lnTo>
                    <a:lnTo>
                      <a:pt x="432404" y="2409485"/>
                    </a:lnTo>
                    <a:cubicBezTo>
                      <a:pt x="449931" y="2390434"/>
                      <a:pt x="461171" y="2364715"/>
                      <a:pt x="456789" y="2334044"/>
                    </a:cubicBezTo>
                    <a:cubicBezTo>
                      <a:pt x="451265" y="2295753"/>
                      <a:pt x="465171" y="2260890"/>
                      <a:pt x="485746" y="2228314"/>
                    </a:cubicBezTo>
                    <a:cubicBezTo>
                      <a:pt x="493176" y="2216692"/>
                      <a:pt x="497366" y="2202404"/>
                      <a:pt x="500986" y="2188879"/>
                    </a:cubicBezTo>
                    <a:cubicBezTo>
                      <a:pt x="509369" y="2157636"/>
                      <a:pt x="516799" y="2126201"/>
                      <a:pt x="523657" y="2094578"/>
                    </a:cubicBezTo>
                    <a:cubicBezTo>
                      <a:pt x="529371" y="2068669"/>
                      <a:pt x="533563" y="2042570"/>
                      <a:pt x="538516" y="2016469"/>
                    </a:cubicBezTo>
                    <a:cubicBezTo>
                      <a:pt x="543850" y="1987894"/>
                      <a:pt x="556234" y="1965224"/>
                      <a:pt x="584999" y="1953413"/>
                    </a:cubicBezTo>
                    <a:cubicBezTo>
                      <a:pt x="594143" y="1949603"/>
                      <a:pt x="601384" y="1940459"/>
                      <a:pt x="609004" y="1933219"/>
                    </a:cubicBezTo>
                    <a:cubicBezTo>
                      <a:pt x="614528" y="1928076"/>
                      <a:pt x="618720" y="1921216"/>
                      <a:pt x="624434" y="1916454"/>
                    </a:cubicBezTo>
                    <a:cubicBezTo>
                      <a:pt x="654535" y="1891497"/>
                      <a:pt x="684824" y="1866922"/>
                      <a:pt x="714925" y="1842158"/>
                    </a:cubicBezTo>
                    <a:cubicBezTo>
                      <a:pt x="717783" y="1839679"/>
                      <a:pt x="721212" y="1837013"/>
                      <a:pt x="722546" y="1833775"/>
                    </a:cubicBezTo>
                    <a:cubicBezTo>
                      <a:pt x="736452" y="1800246"/>
                      <a:pt x="749596" y="1766335"/>
                      <a:pt x="764267" y="1733188"/>
                    </a:cubicBezTo>
                    <a:cubicBezTo>
                      <a:pt x="769981" y="1720423"/>
                      <a:pt x="777029" y="1707279"/>
                      <a:pt x="786936" y="1697753"/>
                    </a:cubicBezTo>
                    <a:cubicBezTo>
                      <a:pt x="809416" y="1676036"/>
                      <a:pt x="833801" y="1656223"/>
                      <a:pt x="843517" y="1624980"/>
                    </a:cubicBezTo>
                    <a:cubicBezTo>
                      <a:pt x="846374" y="1615836"/>
                      <a:pt x="847899" y="1604978"/>
                      <a:pt x="845422" y="1596213"/>
                    </a:cubicBezTo>
                    <a:close/>
                    <a:moveTo>
                      <a:pt x="798723" y="1459072"/>
                    </a:moveTo>
                    <a:lnTo>
                      <a:pt x="807941" y="1481571"/>
                    </a:lnTo>
                    <a:lnTo>
                      <a:pt x="798724" y="1459073"/>
                    </a:lnTo>
                    <a:close/>
                    <a:moveTo>
                      <a:pt x="779530" y="1268757"/>
                    </a:moveTo>
                    <a:lnTo>
                      <a:pt x="774363" y="1286068"/>
                    </a:lnTo>
                    <a:cubicBezTo>
                      <a:pt x="759789" y="1306929"/>
                      <a:pt x="753550" y="1328551"/>
                      <a:pt x="752025" y="1350626"/>
                    </a:cubicBezTo>
                    <a:lnTo>
                      <a:pt x="757620" y="1413839"/>
                    </a:lnTo>
                    <a:lnTo>
                      <a:pt x="752026" y="1350627"/>
                    </a:lnTo>
                    <a:cubicBezTo>
                      <a:pt x="753550" y="1328552"/>
                      <a:pt x="759790" y="1306929"/>
                      <a:pt x="774363" y="1286069"/>
                    </a:cubicBezTo>
                    <a:cubicBezTo>
                      <a:pt x="777506" y="1281688"/>
                      <a:pt x="779078" y="1275401"/>
                      <a:pt x="779530" y="1268757"/>
                    </a:cubicBezTo>
                    <a:close/>
                    <a:moveTo>
                      <a:pt x="837801" y="773034"/>
                    </a:moveTo>
                    <a:lnTo>
                      <a:pt x="829801" y="854378"/>
                    </a:lnTo>
                    <a:cubicBezTo>
                      <a:pt x="827515" y="878955"/>
                      <a:pt x="826753" y="903721"/>
                      <a:pt x="798747" y="915342"/>
                    </a:cubicBezTo>
                    <a:cubicBezTo>
                      <a:pt x="794365" y="917058"/>
                      <a:pt x="791127" y="922772"/>
                      <a:pt x="788269" y="927154"/>
                    </a:cubicBezTo>
                    <a:cubicBezTo>
                      <a:pt x="744261" y="994784"/>
                      <a:pt x="745405" y="1030979"/>
                      <a:pt x="791889" y="1097086"/>
                    </a:cubicBezTo>
                    <a:cubicBezTo>
                      <a:pt x="796651" y="1103944"/>
                      <a:pt x="800081" y="1118612"/>
                      <a:pt x="796271" y="1123184"/>
                    </a:cubicBezTo>
                    <a:cubicBezTo>
                      <a:pt x="780459" y="1142616"/>
                      <a:pt x="773411" y="1162953"/>
                      <a:pt x="771553" y="1184028"/>
                    </a:cubicBezTo>
                    <a:cubicBezTo>
                      <a:pt x="773411" y="1162953"/>
                      <a:pt x="780460" y="1142617"/>
                      <a:pt x="796272" y="1123185"/>
                    </a:cubicBezTo>
                    <a:cubicBezTo>
                      <a:pt x="800082" y="1118613"/>
                      <a:pt x="796652" y="1103945"/>
                      <a:pt x="791890" y="1097087"/>
                    </a:cubicBezTo>
                    <a:cubicBezTo>
                      <a:pt x="745406" y="1030980"/>
                      <a:pt x="744262" y="994785"/>
                      <a:pt x="788270" y="927155"/>
                    </a:cubicBezTo>
                    <a:cubicBezTo>
                      <a:pt x="791128" y="922773"/>
                      <a:pt x="794366" y="917059"/>
                      <a:pt x="798748" y="915343"/>
                    </a:cubicBezTo>
                    <a:cubicBezTo>
                      <a:pt x="826753" y="903722"/>
                      <a:pt x="827515" y="878956"/>
                      <a:pt x="829801" y="854379"/>
                    </a:cubicBezTo>
                    <a:cubicBezTo>
                      <a:pt x="832277" y="827329"/>
                      <a:pt x="835515" y="800276"/>
                      <a:pt x="837801" y="773035"/>
                    </a:cubicBezTo>
                    <a:close/>
                    <a:moveTo>
                      <a:pt x="782400" y="517850"/>
                    </a:moveTo>
                    <a:lnTo>
                      <a:pt x="791317" y="556046"/>
                    </a:lnTo>
                    <a:cubicBezTo>
                      <a:pt x="793413" y="564047"/>
                      <a:pt x="798937" y="572621"/>
                      <a:pt x="797795" y="580049"/>
                    </a:cubicBezTo>
                    <a:cubicBezTo>
                      <a:pt x="794461" y="601577"/>
                      <a:pt x="796890" y="622200"/>
                      <a:pt x="801176" y="642536"/>
                    </a:cubicBezTo>
                    <a:lnTo>
                      <a:pt x="813700" y="694927"/>
                    </a:lnTo>
                    <a:lnTo>
                      <a:pt x="801177" y="642537"/>
                    </a:lnTo>
                    <a:cubicBezTo>
                      <a:pt x="796891" y="622200"/>
                      <a:pt x="794462" y="601578"/>
                      <a:pt x="797796" y="580050"/>
                    </a:cubicBezTo>
                    <a:cubicBezTo>
                      <a:pt x="798938" y="572622"/>
                      <a:pt x="793414" y="564048"/>
                      <a:pt x="791318" y="556047"/>
                    </a:cubicBezTo>
                    <a:close/>
                    <a:moveTo>
                      <a:pt x="783887" y="313532"/>
                    </a:moveTo>
                    <a:lnTo>
                      <a:pt x="786245" y="324057"/>
                    </a:lnTo>
                    <a:cubicBezTo>
                      <a:pt x="786031" y="328963"/>
                      <a:pt x="785126" y="334583"/>
                      <a:pt x="784459" y="338869"/>
                    </a:cubicBezTo>
                    <a:lnTo>
                      <a:pt x="784454" y="338897"/>
                    </a:lnTo>
                    <a:lnTo>
                      <a:pt x="778363" y="367327"/>
                    </a:lnTo>
                    <a:lnTo>
                      <a:pt x="774553" y="395639"/>
                    </a:lnTo>
                    <a:lnTo>
                      <a:pt x="784454" y="338897"/>
                    </a:lnTo>
                    <a:lnTo>
                      <a:pt x="784460" y="338870"/>
                    </a:lnTo>
                    <a:cubicBezTo>
                      <a:pt x="785794" y="330298"/>
                      <a:pt x="788080" y="316389"/>
                      <a:pt x="783888" y="313533"/>
                    </a:cubicBezTo>
                    <a:close/>
                    <a:moveTo>
                      <a:pt x="761560" y="281567"/>
                    </a:moveTo>
                    <a:lnTo>
                      <a:pt x="766454" y="295414"/>
                    </a:lnTo>
                    <a:lnTo>
                      <a:pt x="766455" y="295414"/>
                    </a:lnTo>
                    <a:close/>
                    <a:moveTo>
                      <a:pt x="774880" y="24485"/>
                    </a:moveTo>
                    <a:lnTo>
                      <a:pt x="777142" y="74128"/>
                    </a:lnTo>
                    <a:cubicBezTo>
                      <a:pt x="775758" y="100173"/>
                      <a:pt x="771253" y="125875"/>
                      <a:pt x="767023" y="151568"/>
                    </a:cubicBezTo>
                    <a:lnTo>
                      <a:pt x="766824" y="153387"/>
                    </a:lnTo>
                    <a:lnTo>
                      <a:pt x="763010" y="177270"/>
                    </a:lnTo>
                    <a:lnTo>
                      <a:pt x="758551" y="228943"/>
                    </a:lnTo>
                    <a:lnTo>
                      <a:pt x="766824" y="153387"/>
                    </a:lnTo>
                    <a:lnTo>
                      <a:pt x="771220" y="125860"/>
                    </a:lnTo>
                    <a:cubicBezTo>
                      <a:pt x="773910" y="108702"/>
                      <a:pt x="776220" y="91491"/>
                      <a:pt x="777143" y="74128"/>
                    </a:cubicBezTo>
                    <a:close/>
                    <a:moveTo>
                      <a:pt x="313354" y="0"/>
                    </a:moveTo>
                    <a:lnTo>
                      <a:pt x="777461" y="0"/>
                    </a:lnTo>
                    <a:lnTo>
                      <a:pt x="774743" y="21485"/>
                    </a:lnTo>
                    <a:lnTo>
                      <a:pt x="777461" y="0"/>
                    </a:lnTo>
                    <a:lnTo>
                      <a:pt x="4543952" y="1"/>
                    </a:lnTo>
                    <a:lnTo>
                      <a:pt x="4543952" y="6858000"/>
                    </a:lnTo>
                    <a:lnTo>
                      <a:pt x="284400" y="6858000"/>
                    </a:lnTo>
                    <a:lnTo>
                      <a:pt x="112147" y="6858000"/>
                    </a:lnTo>
                    <a:lnTo>
                      <a:pt x="102447" y="6815515"/>
                    </a:lnTo>
                    <a:cubicBezTo>
                      <a:pt x="96923" y="6793034"/>
                      <a:pt x="87016" y="6771318"/>
                      <a:pt x="83396" y="6748457"/>
                    </a:cubicBezTo>
                    <a:cubicBezTo>
                      <a:pt x="74824" y="6694163"/>
                      <a:pt x="68728" y="6639487"/>
                      <a:pt x="61870" y="6584811"/>
                    </a:cubicBezTo>
                    <a:cubicBezTo>
                      <a:pt x="54821" y="6528423"/>
                      <a:pt x="47391" y="6472224"/>
                      <a:pt x="41105" y="6415832"/>
                    </a:cubicBezTo>
                    <a:cubicBezTo>
                      <a:pt x="37865" y="6384971"/>
                      <a:pt x="37295" y="6353918"/>
                      <a:pt x="34247" y="6323057"/>
                    </a:cubicBezTo>
                    <a:cubicBezTo>
                      <a:pt x="31579" y="6296004"/>
                      <a:pt x="26626" y="6269143"/>
                      <a:pt x="23386" y="6242092"/>
                    </a:cubicBezTo>
                    <a:cubicBezTo>
                      <a:pt x="20720" y="6218659"/>
                      <a:pt x="19196" y="6195036"/>
                      <a:pt x="16528" y="6171604"/>
                    </a:cubicBezTo>
                    <a:cubicBezTo>
                      <a:pt x="12148" y="6134074"/>
                      <a:pt x="7194" y="6096735"/>
                      <a:pt x="2622" y="6059396"/>
                    </a:cubicBezTo>
                    <a:lnTo>
                      <a:pt x="0" y="6041768"/>
                    </a:lnTo>
                    <a:lnTo>
                      <a:pt x="0" y="6000936"/>
                    </a:lnTo>
                    <a:lnTo>
                      <a:pt x="3670" y="5957594"/>
                    </a:lnTo>
                    <a:lnTo>
                      <a:pt x="0" y="5912510"/>
                    </a:lnTo>
                    <a:lnTo>
                      <a:pt x="0" y="5886400"/>
                    </a:lnTo>
                    <a:lnTo>
                      <a:pt x="1098" y="5864317"/>
                    </a:lnTo>
                    <a:cubicBezTo>
                      <a:pt x="7576" y="5839360"/>
                      <a:pt x="16720" y="5815168"/>
                      <a:pt x="24720" y="5790591"/>
                    </a:cubicBezTo>
                    <a:cubicBezTo>
                      <a:pt x="25672" y="5787923"/>
                      <a:pt x="25864" y="5784685"/>
                      <a:pt x="26434" y="5781829"/>
                    </a:cubicBezTo>
                    <a:cubicBezTo>
                      <a:pt x="29675" y="5765634"/>
                      <a:pt x="32913" y="5749633"/>
                      <a:pt x="35771" y="5733439"/>
                    </a:cubicBezTo>
                    <a:cubicBezTo>
                      <a:pt x="37295" y="5724677"/>
                      <a:pt x="37485" y="5715722"/>
                      <a:pt x="38819" y="5706958"/>
                    </a:cubicBezTo>
                    <a:cubicBezTo>
                      <a:pt x="44153" y="5673049"/>
                      <a:pt x="35199" y="5635710"/>
                      <a:pt x="58250" y="5606371"/>
                    </a:cubicBezTo>
                    <a:cubicBezTo>
                      <a:pt x="73110" y="5587320"/>
                      <a:pt x="69680" y="5568841"/>
                      <a:pt x="67394" y="5548459"/>
                    </a:cubicBezTo>
                    <a:cubicBezTo>
                      <a:pt x="65680" y="5533026"/>
                      <a:pt x="66252" y="5517214"/>
                      <a:pt x="66060" y="5501593"/>
                    </a:cubicBezTo>
                    <a:cubicBezTo>
                      <a:pt x="65490" y="5474160"/>
                      <a:pt x="65298" y="5446727"/>
                      <a:pt x="64346" y="5419294"/>
                    </a:cubicBezTo>
                    <a:cubicBezTo>
                      <a:pt x="63966" y="5410530"/>
                      <a:pt x="59202" y="5401578"/>
                      <a:pt x="59964" y="5393004"/>
                    </a:cubicBezTo>
                    <a:cubicBezTo>
                      <a:pt x="63584" y="5353378"/>
                      <a:pt x="69300" y="5313753"/>
                      <a:pt x="72538" y="5274128"/>
                    </a:cubicBezTo>
                    <a:cubicBezTo>
                      <a:pt x="74442" y="5251649"/>
                      <a:pt x="70824" y="5228596"/>
                      <a:pt x="73490" y="5206307"/>
                    </a:cubicBezTo>
                    <a:cubicBezTo>
                      <a:pt x="76538" y="5180590"/>
                      <a:pt x="84348" y="5155444"/>
                      <a:pt x="89113" y="5129915"/>
                    </a:cubicBezTo>
                    <a:cubicBezTo>
                      <a:pt x="90445" y="5122866"/>
                      <a:pt x="88731" y="5115056"/>
                      <a:pt x="88351" y="5107626"/>
                    </a:cubicBezTo>
                    <a:cubicBezTo>
                      <a:pt x="87968" y="5099244"/>
                      <a:pt x="87206" y="5091051"/>
                      <a:pt x="87016" y="5082669"/>
                    </a:cubicBezTo>
                    <a:cubicBezTo>
                      <a:pt x="86634" y="5057140"/>
                      <a:pt x="87206" y="5031613"/>
                      <a:pt x="85872" y="5006085"/>
                    </a:cubicBezTo>
                    <a:cubicBezTo>
                      <a:pt x="85110" y="4990464"/>
                      <a:pt x="77300" y="4974081"/>
                      <a:pt x="80158" y="4959601"/>
                    </a:cubicBezTo>
                    <a:cubicBezTo>
                      <a:pt x="85682" y="4930074"/>
                      <a:pt x="73300" y="4900545"/>
                      <a:pt x="83586" y="4871018"/>
                    </a:cubicBezTo>
                    <a:cubicBezTo>
                      <a:pt x="86634" y="4861872"/>
                      <a:pt x="79014" y="4849299"/>
                      <a:pt x="78634" y="4838249"/>
                    </a:cubicBezTo>
                    <a:cubicBezTo>
                      <a:pt x="77682" y="4810626"/>
                      <a:pt x="77872" y="4783003"/>
                      <a:pt x="78062" y="4755380"/>
                    </a:cubicBezTo>
                    <a:cubicBezTo>
                      <a:pt x="78252" y="4730613"/>
                      <a:pt x="75586" y="4704894"/>
                      <a:pt x="80920" y="4681082"/>
                    </a:cubicBezTo>
                    <a:cubicBezTo>
                      <a:pt x="86634" y="4656125"/>
                      <a:pt x="85872" y="4633646"/>
                      <a:pt x="79396" y="4609451"/>
                    </a:cubicBezTo>
                    <a:cubicBezTo>
                      <a:pt x="75014" y="4592877"/>
                      <a:pt x="74442" y="4575350"/>
                      <a:pt x="73110" y="4558206"/>
                    </a:cubicBezTo>
                    <a:cubicBezTo>
                      <a:pt x="71586" y="4539727"/>
                      <a:pt x="75586" y="4519342"/>
                      <a:pt x="69300" y="4502578"/>
                    </a:cubicBezTo>
                    <a:cubicBezTo>
                      <a:pt x="50629" y="4452664"/>
                      <a:pt x="46629" y="4401418"/>
                      <a:pt x="46629" y="4349221"/>
                    </a:cubicBezTo>
                    <a:cubicBezTo>
                      <a:pt x="46629" y="4339694"/>
                      <a:pt x="49295" y="4329978"/>
                      <a:pt x="52153" y="4320836"/>
                    </a:cubicBezTo>
                    <a:cubicBezTo>
                      <a:pt x="69300" y="4267492"/>
                      <a:pt x="67776" y="4213960"/>
                      <a:pt x="57297" y="4159666"/>
                    </a:cubicBezTo>
                    <a:cubicBezTo>
                      <a:pt x="55011" y="4148426"/>
                      <a:pt x="54629" y="4135853"/>
                      <a:pt x="56915" y="4124613"/>
                    </a:cubicBezTo>
                    <a:cubicBezTo>
                      <a:pt x="63584" y="4092988"/>
                      <a:pt x="74634" y="4062317"/>
                      <a:pt x="79396" y="4030502"/>
                    </a:cubicBezTo>
                    <a:cubicBezTo>
                      <a:pt x="87206" y="3977924"/>
                      <a:pt x="60918" y="3932393"/>
                      <a:pt x="43771" y="3885337"/>
                    </a:cubicBezTo>
                    <a:cubicBezTo>
                      <a:pt x="31627" y="3851760"/>
                      <a:pt x="8016" y="3821934"/>
                      <a:pt x="426" y="3786776"/>
                    </a:cubicBezTo>
                    <a:lnTo>
                      <a:pt x="0" y="3773896"/>
                    </a:lnTo>
                    <a:lnTo>
                      <a:pt x="0" y="3393881"/>
                    </a:lnTo>
                    <a:lnTo>
                      <a:pt x="11838" y="3359515"/>
                    </a:lnTo>
                    <a:cubicBezTo>
                      <a:pt x="14434" y="3346204"/>
                      <a:pt x="14910" y="3332773"/>
                      <a:pt x="12910" y="3318770"/>
                    </a:cubicBezTo>
                    <a:cubicBezTo>
                      <a:pt x="12243" y="3314103"/>
                      <a:pt x="9909" y="3308769"/>
                      <a:pt x="6718" y="3304078"/>
                    </a:cubicBezTo>
                    <a:lnTo>
                      <a:pt x="0" y="3297656"/>
                    </a:lnTo>
                    <a:lnTo>
                      <a:pt x="0" y="3207866"/>
                    </a:lnTo>
                    <a:lnTo>
                      <a:pt x="15553" y="3186770"/>
                    </a:lnTo>
                    <a:cubicBezTo>
                      <a:pt x="28483" y="3162328"/>
                      <a:pt x="30484" y="3134646"/>
                      <a:pt x="36341" y="3107499"/>
                    </a:cubicBezTo>
                    <a:cubicBezTo>
                      <a:pt x="41105" y="3085402"/>
                      <a:pt x="41295" y="3064826"/>
                      <a:pt x="38057" y="3042727"/>
                    </a:cubicBezTo>
                    <a:cubicBezTo>
                      <a:pt x="30817" y="2994721"/>
                      <a:pt x="41105" y="2948046"/>
                      <a:pt x="54249" y="2901942"/>
                    </a:cubicBezTo>
                    <a:cubicBezTo>
                      <a:pt x="63012" y="2871461"/>
                      <a:pt x="68346" y="2840218"/>
                      <a:pt x="77300" y="2809929"/>
                    </a:cubicBezTo>
                    <a:cubicBezTo>
                      <a:pt x="84158" y="2787258"/>
                      <a:pt x="92351" y="2764589"/>
                      <a:pt x="103399" y="2743825"/>
                    </a:cubicBezTo>
                    <a:cubicBezTo>
                      <a:pt x="119594" y="2713722"/>
                      <a:pt x="143978" y="2687435"/>
                      <a:pt x="137500" y="2649142"/>
                    </a:cubicBezTo>
                    <a:cubicBezTo>
                      <a:pt x="131786" y="2615420"/>
                      <a:pt x="143786" y="2584941"/>
                      <a:pt x="155217" y="2554078"/>
                    </a:cubicBezTo>
                    <a:cubicBezTo>
                      <a:pt x="163599" y="2531408"/>
                      <a:pt x="172173" y="2508741"/>
                      <a:pt x="177507" y="2485306"/>
                    </a:cubicBezTo>
                    <a:cubicBezTo>
                      <a:pt x="183794" y="2457491"/>
                      <a:pt x="181126" y="2426058"/>
                      <a:pt x="192748" y="2401291"/>
                    </a:cubicBezTo>
                    <a:cubicBezTo>
                      <a:pt x="204940" y="2375382"/>
                      <a:pt x="196748" y="2353858"/>
                      <a:pt x="193318" y="2330805"/>
                    </a:cubicBezTo>
                    <a:cubicBezTo>
                      <a:pt x="187984" y="2294038"/>
                      <a:pt x="178077" y="2257458"/>
                      <a:pt x="190652" y="2220311"/>
                    </a:cubicBezTo>
                    <a:cubicBezTo>
                      <a:pt x="205892" y="2175162"/>
                      <a:pt x="222275" y="2130392"/>
                      <a:pt x="236753" y="2085053"/>
                    </a:cubicBezTo>
                    <a:cubicBezTo>
                      <a:pt x="242280" y="2067524"/>
                      <a:pt x="244566" y="2048667"/>
                      <a:pt x="247042" y="2030377"/>
                    </a:cubicBezTo>
                    <a:cubicBezTo>
                      <a:pt x="249138" y="2013042"/>
                      <a:pt x="243804" y="1992278"/>
                      <a:pt x="251804" y="1978939"/>
                    </a:cubicBezTo>
                    <a:cubicBezTo>
                      <a:pt x="272379" y="1944648"/>
                      <a:pt x="282475" y="1909407"/>
                      <a:pt x="282475" y="1869779"/>
                    </a:cubicBezTo>
                    <a:cubicBezTo>
                      <a:pt x="282475" y="1854919"/>
                      <a:pt x="291049" y="1840440"/>
                      <a:pt x="292573" y="1825392"/>
                    </a:cubicBezTo>
                    <a:cubicBezTo>
                      <a:pt x="294477" y="1804815"/>
                      <a:pt x="299622" y="1781193"/>
                      <a:pt x="292381" y="1763286"/>
                    </a:cubicBezTo>
                    <a:cubicBezTo>
                      <a:pt x="275237" y="1721184"/>
                      <a:pt x="289525" y="1687085"/>
                      <a:pt x="306480" y="1650316"/>
                    </a:cubicBezTo>
                    <a:cubicBezTo>
                      <a:pt x="323244" y="1614119"/>
                      <a:pt x="336579" y="1576018"/>
                      <a:pt x="347629" y="1537536"/>
                    </a:cubicBezTo>
                    <a:cubicBezTo>
                      <a:pt x="351629" y="1523058"/>
                      <a:pt x="344961" y="1505723"/>
                      <a:pt x="343629" y="1489719"/>
                    </a:cubicBezTo>
                    <a:cubicBezTo>
                      <a:pt x="343247" y="1484003"/>
                      <a:pt x="342675" y="1477716"/>
                      <a:pt x="344581" y="1472574"/>
                    </a:cubicBezTo>
                    <a:cubicBezTo>
                      <a:pt x="362870" y="1422853"/>
                      <a:pt x="376776" y="1372367"/>
                      <a:pt x="367252" y="1318455"/>
                    </a:cubicBezTo>
                    <a:cubicBezTo>
                      <a:pt x="366298" y="1313503"/>
                      <a:pt x="368394" y="1307977"/>
                      <a:pt x="369728" y="1303023"/>
                    </a:cubicBezTo>
                    <a:cubicBezTo>
                      <a:pt x="376586" y="1278828"/>
                      <a:pt x="387444" y="1255205"/>
                      <a:pt x="389921" y="1230632"/>
                    </a:cubicBezTo>
                    <a:cubicBezTo>
                      <a:pt x="396017" y="1170050"/>
                      <a:pt x="398495" y="1109090"/>
                      <a:pt x="402495" y="1048124"/>
                    </a:cubicBezTo>
                    <a:cubicBezTo>
                      <a:pt x="402685" y="1044314"/>
                      <a:pt x="402685" y="1040314"/>
                      <a:pt x="404019" y="1036886"/>
                    </a:cubicBezTo>
                    <a:cubicBezTo>
                      <a:pt x="412211" y="1014405"/>
                      <a:pt x="409543" y="994784"/>
                      <a:pt x="393923" y="975732"/>
                    </a:cubicBezTo>
                    <a:cubicBezTo>
                      <a:pt x="387064" y="967349"/>
                      <a:pt x="383444" y="955919"/>
                      <a:pt x="379634" y="945443"/>
                    </a:cubicBezTo>
                    <a:cubicBezTo>
                      <a:pt x="373918" y="930010"/>
                      <a:pt x="368394" y="914199"/>
                      <a:pt x="364774" y="898197"/>
                    </a:cubicBezTo>
                    <a:cubicBezTo>
                      <a:pt x="361346" y="882383"/>
                      <a:pt x="356583" y="865429"/>
                      <a:pt x="359250" y="850188"/>
                    </a:cubicBezTo>
                    <a:cubicBezTo>
                      <a:pt x="364012" y="822755"/>
                      <a:pt x="374680" y="796654"/>
                      <a:pt x="381730" y="769604"/>
                    </a:cubicBezTo>
                    <a:cubicBezTo>
                      <a:pt x="384206" y="760269"/>
                      <a:pt x="383824" y="749981"/>
                      <a:pt x="384016" y="740267"/>
                    </a:cubicBezTo>
                    <a:cubicBezTo>
                      <a:pt x="384586" y="717976"/>
                      <a:pt x="379062" y="695115"/>
                      <a:pt x="394875" y="674922"/>
                    </a:cubicBezTo>
                    <a:cubicBezTo>
                      <a:pt x="409733" y="656254"/>
                      <a:pt x="405353" y="637391"/>
                      <a:pt x="394113" y="617771"/>
                    </a:cubicBezTo>
                    <a:cubicBezTo>
                      <a:pt x="386110" y="603672"/>
                      <a:pt x="379824" y="587671"/>
                      <a:pt x="376776" y="571859"/>
                    </a:cubicBezTo>
                    <a:cubicBezTo>
                      <a:pt x="372586" y="550140"/>
                      <a:pt x="370870" y="528614"/>
                      <a:pt x="373348" y="505181"/>
                    </a:cubicBezTo>
                    <a:cubicBezTo>
                      <a:pt x="375062" y="488606"/>
                      <a:pt x="375824" y="475080"/>
                      <a:pt x="385920" y="462125"/>
                    </a:cubicBezTo>
                    <a:cubicBezTo>
                      <a:pt x="387444" y="460031"/>
                      <a:pt x="387826" y="456221"/>
                      <a:pt x="387634" y="453363"/>
                    </a:cubicBezTo>
                    <a:cubicBezTo>
                      <a:pt x="384396" y="415834"/>
                      <a:pt x="386110" y="378685"/>
                      <a:pt x="388399" y="340773"/>
                    </a:cubicBezTo>
                    <a:cubicBezTo>
                      <a:pt x="391445" y="292578"/>
                      <a:pt x="382492" y="241900"/>
                      <a:pt x="350487" y="200181"/>
                    </a:cubicBezTo>
                    <a:cubicBezTo>
                      <a:pt x="345723" y="194084"/>
                      <a:pt x="343629" y="184940"/>
                      <a:pt x="342485" y="176938"/>
                    </a:cubicBezTo>
                    <a:cubicBezTo>
                      <a:pt x="337533" y="139218"/>
                      <a:pt x="334103" y="101307"/>
                      <a:pt x="328579" y="63586"/>
                    </a:cubicBezTo>
                    <a:cubicBezTo>
                      <a:pt x="325530" y="43011"/>
                      <a:pt x="322862" y="21485"/>
                      <a:pt x="314480" y="2816"/>
                    </a:cubicBez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54" name="Freeform: Shape 1053">
                <a:extLst>
                  <a:ext uri="{FF2B5EF4-FFF2-40B4-BE49-F238E27FC236}">
                    <a16:creationId xmlns:a16="http://schemas.microsoft.com/office/drawing/2014/main" id="{176DBB23-7826-41BB-B874-141EA54613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48048" y="0"/>
                <a:ext cx="4543952" cy="6858000"/>
              </a:xfrm>
              <a:custGeom>
                <a:avLst/>
                <a:gdLst>
                  <a:gd name="connsiteX0" fmla="*/ 328959 w 4543952"/>
                  <a:gd name="connsiteY0" fmla="*/ 6564619 h 6858000"/>
                  <a:gd name="connsiteX1" fmla="*/ 306480 w 4543952"/>
                  <a:gd name="connsiteY1" fmla="*/ 6588624 h 6858000"/>
                  <a:gd name="connsiteX2" fmla="*/ 289858 w 4543952"/>
                  <a:gd name="connsiteY2" fmla="*/ 6625223 h 6858000"/>
                  <a:gd name="connsiteX3" fmla="*/ 289858 w 4543952"/>
                  <a:gd name="connsiteY3" fmla="*/ 6625224 h 6858000"/>
                  <a:gd name="connsiteX4" fmla="*/ 289870 w 4543952"/>
                  <a:gd name="connsiteY4" fmla="*/ 6645551 h 6858000"/>
                  <a:gd name="connsiteX5" fmla="*/ 296953 w 4543952"/>
                  <a:gd name="connsiteY5" fmla="*/ 6662539 h 6858000"/>
                  <a:gd name="connsiteX6" fmla="*/ 296953 w 4543952"/>
                  <a:gd name="connsiteY6" fmla="*/ 6662541 h 6858000"/>
                  <a:gd name="connsiteX7" fmla="*/ 296954 w 4543952"/>
                  <a:gd name="connsiteY7" fmla="*/ 6662543 h 6858000"/>
                  <a:gd name="connsiteX8" fmla="*/ 311551 w 4543952"/>
                  <a:gd name="connsiteY8" fmla="*/ 6702975 h 6858000"/>
                  <a:gd name="connsiteX9" fmla="*/ 297715 w 4543952"/>
                  <a:gd name="connsiteY9" fmla="*/ 6742551 h 6858000"/>
                  <a:gd name="connsiteX10" fmla="*/ 297714 w 4543952"/>
                  <a:gd name="connsiteY10" fmla="*/ 6742554 h 6858000"/>
                  <a:gd name="connsiteX11" fmla="*/ 283011 w 4543952"/>
                  <a:gd name="connsiteY11" fmla="*/ 6776799 h 6858000"/>
                  <a:gd name="connsiteX12" fmla="*/ 278238 w 4543952"/>
                  <a:gd name="connsiteY12" fmla="*/ 6812061 h 6858000"/>
                  <a:gd name="connsiteX13" fmla="*/ 278237 w 4543952"/>
                  <a:gd name="connsiteY13" fmla="*/ 6812062 h 6858000"/>
                  <a:gd name="connsiteX14" fmla="*/ 278237 w 4543952"/>
                  <a:gd name="connsiteY14" fmla="*/ 6812063 h 6858000"/>
                  <a:gd name="connsiteX15" fmla="*/ 278238 w 4543952"/>
                  <a:gd name="connsiteY15" fmla="*/ 6812061 h 6858000"/>
                  <a:gd name="connsiteX16" fmla="*/ 297714 w 4543952"/>
                  <a:gd name="connsiteY16" fmla="*/ 6742554 h 6858000"/>
                  <a:gd name="connsiteX17" fmla="*/ 297715 w 4543952"/>
                  <a:gd name="connsiteY17" fmla="*/ 6742552 h 6858000"/>
                  <a:gd name="connsiteX18" fmla="*/ 311551 w 4543952"/>
                  <a:gd name="connsiteY18" fmla="*/ 6702976 h 6858000"/>
                  <a:gd name="connsiteX19" fmla="*/ 311551 w 4543952"/>
                  <a:gd name="connsiteY19" fmla="*/ 6702975 h 6858000"/>
                  <a:gd name="connsiteX20" fmla="*/ 308405 w 4543952"/>
                  <a:gd name="connsiteY20" fmla="*/ 6683026 h 6858000"/>
                  <a:gd name="connsiteX21" fmla="*/ 296954 w 4543952"/>
                  <a:gd name="connsiteY21" fmla="*/ 6662543 h 6858000"/>
                  <a:gd name="connsiteX22" fmla="*/ 296953 w 4543952"/>
                  <a:gd name="connsiteY22" fmla="*/ 6662540 h 6858000"/>
                  <a:gd name="connsiteX23" fmla="*/ 296953 w 4543952"/>
                  <a:gd name="connsiteY23" fmla="*/ 6662539 h 6858000"/>
                  <a:gd name="connsiteX24" fmla="*/ 289858 w 4543952"/>
                  <a:gd name="connsiteY24" fmla="*/ 6625224 h 6858000"/>
                  <a:gd name="connsiteX25" fmla="*/ 306480 w 4543952"/>
                  <a:gd name="connsiteY25" fmla="*/ 6588625 h 6858000"/>
                  <a:gd name="connsiteX26" fmla="*/ 328959 w 4543952"/>
                  <a:gd name="connsiteY26" fmla="*/ 6564620 h 6858000"/>
                  <a:gd name="connsiteX27" fmla="*/ 248638 w 4543952"/>
                  <a:gd name="connsiteY27" fmla="*/ 6438980 h 6858000"/>
                  <a:gd name="connsiteX28" fmla="*/ 268569 w 4543952"/>
                  <a:gd name="connsiteY28" fmla="*/ 6463840 h 6858000"/>
                  <a:gd name="connsiteX29" fmla="*/ 268572 w 4543952"/>
                  <a:gd name="connsiteY29" fmla="*/ 6463848 h 6858000"/>
                  <a:gd name="connsiteX30" fmla="*/ 279556 w 4543952"/>
                  <a:gd name="connsiteY30" fmla="*/ 6508051 h 6858000"/>
                  <a:gd name="connsiteX31" fmla="*/ 282367 w 4543952"/>
                  <a:gd name="connsiteY31" fmla="*/ 6513011 h 6858000"/>
                  <a:gd name="connsiteX32" fmla="*/ 284834 w 4543952"/>
                  <a:gd name="connsiteY32" fmla="*/ 6521803 h 6858000"/>
                  <a:gd name="connsiteX33" fmla="*/ 301172 w 4543952"/>
                  <a:gd name="connsiteY33" fmla="*/ 6546194 h 6858000"/>
                  <a:gd name="connsiteX34" fmla="*/ 301172 w 4543952"/>
                  <a:gd name="connsiteY34" fmla="*/ 6546193 h 6858000"/>
                  <a:gd name="connsiteX35" fmla="*/ 282367 w 4543952"/>
                  <a:gd name="connsiteY35" fmla="*/ 6513011 h 6858000"/>
                  <a:gd name="connsiteX36" fmla="*/ 268572 w 4543952"/>
                  <a:gd name="connsiteY36" fmla="*/ 6463848 h 6858000"/>
                  <a:gd name="connsiteX37" fmla="*/ 268569 w 4543952"/>
                  <a:gd name="connsiteY37" fmla="*/ 6463839 h 6858000"/>
                  <a:gd name="connsiteX38" fmla="*/ 166047 w 4543952"/>
                  <a:gd name="connsiteY38" fmla="*/ 6392242 h 6858000"/>
                  <a:gd name="connsiteX39" fmla="*/ 173364 w 4543952"/>
                  <a:gd name="connsiteY39" fmla="*/ 6407332 h 6858000"/>
                  <a:gd name="connsiteX40" fmla="*/ 173364 w 4543952"/>
                  <a:gd name="connsiteY40" fmla="*/ 6407331 h 6858000"/>
                  <a:gd name="connsiteX41" fmla="*/ 401733 w 4543952"/>
                  <a:gd name="connsiteY41" fmla="*/ 4221390 h 6858000"/>
                  <a:gd name="connsiteX42" fmla="*/ 396017 w 4543952"/>
                  <a:gd name="connsiteY42" fmla="*/ 4253013 h 6858000"/>
                  <a:gd name="connsiteX43" fmla="*/ 356201 w 4543952"/>
                  <a:gd name="connsiteY43" fmla="*/ 4324644 h 6858000"/>
                  <a:gd name="connsiteX44" fmla="*/ 347247 w 4543952"/>
                  <a:gd name="connsiteY44" fmla="*/ 4363889 h 6858000"/>
                  <a:gd name="connsiteX45" fmla="*/ 347247 w 4543952"/>
                  <a:gd name="connsiteY45" fmla="*/ 4363890 h 6858000"/>
                  <a:gd name="connsiteX46" fmla="*/ 348009 w 4543952"/>
                  <a:gd name="connsiteY46" fmla="*/ 4482004 h 6858000"/>
                  <a:gd name="connsiteX47" fmla="*/ 408019 w 4543952"/>
                  <a:gd name="connsiteY47" fmla="*/ 4659174 h 6858000"/>
                  <a:gd name="connsiteX48" fmla="*/ 416021 w 4543952"/>
                  <a:gd name="connsiteY48" fmla="*/ 4677655 h 6858000"/>
                  <a:gd name="connsiteX49" fmla="*/ 425928 w 4543952"/>
                  <a:gd name="connsiteY49" fmla="*/ 4767764 h 6858000"/>
                  <a:gd name="connsiteX50" fmla="*/ 427237 w 4543952"/>
                  <a:gd name="connsiteY50" fmla="*/ 4800482 h 6858000"/>
                  <a:gd name="connsiteX51" fmla="*/ 412401 w 4543952"/>
                  <a:gd name="connsiteY51" fmla="*/ 4828915 h 6858000"/>
                  <a:gd name="connsiteX52" fmla="*/ 391971 w 4543952"/>
                  <a:gd name="connsiteY52" fmla="*/ 4857316 h 6858000"/>
                  <a:gd name="connsiteX53" fmla="*/ 390221 w 4543952"/>
                  <a:gd name="connsiteY53" fmla="*/ 4863342 h 6858000"/>
                  <a:gd name="connsiteX54" fmla="*/ 387469 w 4543952"/>
                  <a:gd name="connsiteY54" fmla="*/ 4867613 h 6858000"/>
                  <a:gd name="connsiteX55" fmla="*/ 382691 w 4543952"/>
                  <a:gd name="connsiteY55" fmla="*/ 4889274 h 6858000"/>
                  <a:gd name="connsiteX56" fmla="*/ 382691 w 4543952"/>
                  <a:gd name="connsiteY56" fmla="*/ 4889275 h 6858000"/>
                  <a:gd name="connsiteX57" fmla="*/ 384396 w 4543952"/>
                  <a:gd name="connsiteY57" fmla="*/ 4912168 h 6858000"/>
                  <a:gd name="connsiteX58" fmla="*/ 385799 w 4543952"/>
                  <a:gd name="connsiteY58" fmla="*/ 4933804 h 6858000"/>
                  <a:gd name="connsiteX59" fmla="*/ 378247 w 4543952"/>
                  <a:gd name="connsiteY59" fmla="*/ 4957452 h 6858000"/>
                  <a:gd name="connsiteX60" fmla="*/ 360964 w 4543952"/>
                  <a:gd name="connsiteY60" fmla="*/ 4987036 h 6858000"/>
                  <a:gd name="connsiteX61" fmla="*/ 334485 w 4543952"/>
                  <a:gd name="connsiteY61" fmla="*/ 5041520 h 6858000"/>
                  <a:gd name="connsiteX62" fmla="*/ 321371 w 4543952"/>
                  <a:gd name="connsiteY62" fmla="*/ 5087422 h 6858000"/>
                  <a:gd name="connsiteX63" fmla="*/ 321364 w 4543952"/>
                  <a:gd name="connsiteY63" fmla="*/ 5087449 h 6858000"/>
                  <a:gd name="connsiteX64" fmla="*/ 315482 w 4543952"/>
                  <a:gd name="connsiteY64" fmla="*/ 5102460 h 6858000"/>
                  <a:gd name="connsiteX65" fmla="*/ 308338 w 4543952"/>
                  <a:gd name="connsiteY65" fmla="*/ 5133219 h 6858000"/>
                  <a:gd name="connsiteX66" fmla="*/ 308337 w 4543952"/>
                  <a:gd name="connsiteY66" fmla="*/ 5133223 h 6858000"/>
                  <a:gd name="connsiteX67" fmla="*/ 308337 w 4543952"/>
                  <a:gd name="connsiteY67" fmla="*/ 5133224 h 6858000"/>
                  <a:gd name="connsiteX68" fmla="*/ 315052 w 4543952"/>
                  <a:gd name="connsiteY68" fmla="*/ 5166113 h 6858000"/>
                  <a:gd name="connsiteX69" fmla="*/ 314362 w 4543952"/>
                  <a:gd name="connsiteY69" fmla="*/ 5172089 h 6858000"/>
                  <a:gd name="connsiteX70" fmla="*/ 311814 w 4543952"/>
                  <a:gd name="connsiteY70" fmla="*/ 5179066 h 6858000"/>
                  <a:gd name="connsiteX71" fmla="*/ 311814 w 4543952"/>
                  <a:gd name="connsiteY71" fmla="*/ 5179067 h 6858000"/>
                  <a:gd name="connsiteX72" fmla="*/ 335437 w 4543952"/>
                  <a:gd name="connsiteY72" fmla="*/ 5272796 h 6858000"/>
                  <a:gd name="connsiteX73" fmla="*/ 360397 w 4543952"/>
                  <a:gd name="connsiteY73" fmla="*/ 5321350 h 6858000"/>
                  <a:gd name="connsiteX74" fmla="*/ 364317 w 4543952"/>
                  <a:gd name="connsiteY74" fmla="*/ 5355013 h 6858000"/>
                  <a:gd name="connsiteX75" fmla="*/ 359440 w 4543952"/>
                  <a:gd name="connsiteY75" fmla="*/ 5385383 h 6858000"/>
                  <a:gd name="connsiteX76" fmla="*/ 351249 w 4543952"/>
                  <a:gd name="connsiteY76" fmla="*/ 5425581 h 6858000"/>
                  <a:gd name="connsiteX77" fmla="*/ 339627 w 4543952"/>
                  <a:gd name="connsiteY77" fmla="*/ 5480636 h 6858000"/>
                  <a:gd name="connsiteX78" fmla="*/ 335103 w 4543952"/>
                  <a:gd name="connsiteY78" fmla="*/ 5507666 h 6858000"/>
                  <a:gd name="connsiteX79" fmla="*/ 335103 w 4543952"/>
                  <a:gd name="connsiteY79" fmla="*/ 5507667 h 6858000"/>
                  <a:gd name="connsiteX80" fmla="*/ 337324 w 4543952"/>
                  <a:gd name="connsiteY80" fmla="*/ 5520421 h 6858000"/>
                  <a:gd name="connsiteX81" fmla="*/ 345722 w 4543952"/>
                  <a:gd name="connsiteY81" fmla="*/ 5531691 h 6858000"/>
                  <a:gd name="connsiteX82" fmla="*/ 345723 w 4543952"/>
                  <a:gd name="connsiteY82" fmla="*/ 5531693 h 6858000"/>
                  <a:gd name="connsiteX83" fmla="*/ 355869 w 4543952"/>
                  <a:gd name="connsiteY83" fmla="*/ 5547577 h 6858000"/>
                  <a:gd name="connsiteX84" fmla="*/ 346295 w 4543952"/>
                  <a:gd name="connsiteY84" fmla="*/ 5562745 h 6858000"/>
                  <a:gd name="connsiteX85" fmla="*/ 275047 w 4543952"/>
                  <a:gd name="connsiteY85" fmla="*/ 5704482 h 6858000"/>
                  <a:gd name="connsiteX86" fmla="*/ 269141 w 4543952"/>
                  <a:gd name="connsiteY86" fmla="*/ 5740487 h 6858000"/>
                  <a:gd name="connsiteX87" fmla="*/ 260376 w 4543952"/>
                  <a:gd name="connsiteY87" fmla="*/ 5760872 h 6858000"/>
                  <a:gd name="connsiteX88" fmla="*/ 171981 w 4543952"/>
                  <a:gd name="connsiteY88" fmla="*/ 5883750 h 6858000"/>
                  <a:gd name="connsiteX89" fmla="*/ 171979 w 4543952"/>
                  <a:gd name="connsiteY89" fmla="*/ 5883755 h 6858000"/>
                  <a:gd name="connsiteX90" fmla="*/ 160957 w 4543952"/>
                  <a:gd name="connsiteY90" fmla="*/ 5909350 h 6858000"/>
                  <a:gd name="connsiteX91" fmla="*/ 154076 w 4543952"/>
                  <a:gd name="connsiteY91" fmla="*/ 5935945 h 6858000"/>
                  <a:gd name="connsiteX92" fmla="*/ 154075 w 4543952"/>
                  <a:gd name="connsiteY92" fmla="*/ 5935948 h 6858000"/>
                  <a:gd name="connsiteX93" fmla="*/ 154075 w 4543952"/>
                  <a:gd name="connsiteY93" fmla="*/ 5935949 h 6858000"/>
                  <a:gd name="connsiteX94" fmla="*/ 154242 w 4543952"/>
                  <a:gd name="connsiteY94" fmla="*/ 5964476 h 6858000"/>
                  <a:gd name="connsiteX95" fmla="*/ 157695 w 4543952"/>
                  <a:gd name="connsiteY95" fmla="*/ 5993289 h 6858000"/>
                  <a:gd name="connsiteX96" fmla="*/ 157695 w 4543952"/>
                  <a:gd name="connsiteY96" fmla="*/ 5993291 h 6858000"/>
                  <a:gd name="connsiteX97" fmla="*/ 164171 w 4543952"/>
                  <a:gd name="connsiteY97" fmla="*/ 6026440 h 6858000"/>
                  <a:gd name="connsiteX98" fmla="*/ 220371 w 4543952"/>
                  <a:gd name="connsiteY98" fmla="*/ 6108738 h 6858000"/>
                  <a:gd name="connsiteX99" fmla="*/ 234064 w 4543952"/>
                  <a:gd name="connsiteY99" fmla="*/ 6133314 h 6858000"/>
                  <a:gd name="connsiteX100" fmla="*/ 218468 w 4543952"/>
                  <a:gd name="connsiteY100" fmla="*/ 6155599 h 6858000"/>
                  <a:gd name="connsiteX101" fmla="*/ 218465 w 4543952"/>
                  <a:gd name="connsiteY101" fmla="*/ 6155601 h 6858000"/>
                  <a:gd name="connsiteX102" fmla="*/ 179794 w 4543952"/>
                  <a:gd name="connsiteY102" fmla="*/ 6228755 h 6858000"/>
                  <a:gd name="connsiteX103" fmla="*/ 162457 w 4543952"/>
                  <a:gd name="connsiteY103" fmla="*/ 6361538 h 6858000"/>
                  <a:gd name="connsiteX104" fmla="*/ 162457 w 4543952"/>
                  <a:gd name="connsiteY104" fmla="*/ 6361539 h 6858000"/>
                  <a:gd name="connsiteX105" fmla="*/ 179794 w 4543952"/>
                  <a:gd name="connsiteY105" fmla="*/ 6228756 h 6858000"/>
                  <a:gd name="connsiteX106" fmla="*/ 218465 w 4543952"/>
                  <a:gd name="connsiteY106" fmla="*/ 6155602 h 6858000"/>
                  <a:gd name="connsiteX107" fmla="*/ 218468 w 4543952"/>
                  <a:gd name="connsiteY107" fmla="*/ 6155599 h 6858000"/>
                  <a:gd name="connsiteX108" fmla="*/ 230364 w 4543952"/>
                  <a:gd name="connsiteY108" fmla="*/ 6143189 h 6858000"/>
                  <a:gd name="connsiteX109" fmla="*/ 234064 w 4543952"/>
                  <a:gd name="connsiteY109" fmla="*/ 6133314 h 6858000"/>
                  <a:gd name="connsiteX110" fmla="*/ 234064 w 4543952"/>
                  <a:gd name="connsiteY110" fmla="*/ 6133313 h 6858000"/>
                  <a:gd name="connsiteX111" fmla="*/ 220371 w 4543952"/>
                  <a:gd name="connsiteY111" fmla="*/ 6108737 h 6858000"/>
                  <a:gd name="connsiteX112" fmla="*/ 164171 w 4543952"/>
                  <a:gd name="connsiteY112" fmla="*/ 6026439 h 6858000"/>
                  <a:gd name="connsiteX113" fmla="*/ 157695 w 4543952"/>
                  <a:gd name="connsiteY113" fmla="*/ 5993290 h 6858000"/>
                  <a:gd name="connsiteX114" fmla="*/ 157695 w 4543952"/>
                  <a:gd name="connsiteY114" fmla="*/ 5993289 h 6858000"/>
                  <a:gd name="connsiteX115" fmla="*/ 154075 w 4543952"/>
                  <a:gd name="connsiteY115" fmla="*/ 5935949 h 6858000"/>
                  <a:gd name="connsiteX116" fmla="*/ 154076 w 4543952"/>
                  <a:gd name="connsiteY116" fmla="*/ 5935945 h 6858000"/>
                  <a:gd name="connsiteX117" fmla="*/ 171979 w 4543952"/>
                  <a:gd name="connsiteY117" fmla="*/ 5883755 h 6858000"/>
                  <a:gd name="connsiteX118" fmla="*/ 171981 w 4543952"/>
                  <a:gd name="connsiteY118" fmla="*/ 5883751 h 6858000"/>
                  <a:gd name="connsiteX119" fmla="*/ 260376 w 4543952"/>
                  <a:gd name="connsiteY119" fmla="*/ 5760873 h 6858000"/>
                  <a:gd name="connsiteX120" fmla="*/ 269141 w 4543952"/>
                  <a:gd name="connsiteY120" fmla="*/ 5740488 h 6858000"/>
                  <a:gd name="connsiteX121" fmla="*/ 275047 w 4543952"/>
                  <a:gd name="connsiteY121" fmla="*/ 5704483 h 6858000"/>
                  <a:gd name="connsiteX122" fmla="*/ 346295 w 4543952"/>
                  <a:gd name="connsiteY122" fmla="*/ 5562746 h 6858000"/>
                  <a:gd name="connsiteX123" fmla="*/ 355869 w 4543952"/>
                  <a:gd name="connsiteY123" fmla="*/ 5547578 h 6858000"/>
                  <a:gd name="connsiteX124" fmla="*/ 355869 w 4543952"/>
                  <a:gd name="connsiteY124" fmla="*/ 5547577 h 6858000"/>
                  <a:gd name="connsiteX125" fmla="*/ 345723 w 4543952"/>
                  <a:gd name="connsiteY125" fmla="*/ 5531692 h 6858000"/>
                  <a:gd name="connsiteX126" fmla="*/ 345722 w 4543952"/>
                  <a:gd name="connsiteY126" fmla="*/ 5531691 h 6858000"/>
                  <a:gd name="connsiteX127" fmla="*/ 335103 w 4543952"/>
                  <a:gd name="connsiteY127" fmla="*/ 5507667 h 6858000"/>
                  <a:gd name="connsiteX128" fmla="*/ 339627 w 4543952"/>
                  <a:gd name="connsiteY128" fmla="*/ 5480637 h 6858000"/>
                  <a:gd name="connsiteX129" fmla="*/ 351249 w 4543952"/>
                  <a:gd name="connsiteY129" fmla="*/ 5425582 h 6858000"/>
                  <a:gd name="connsiteX130" fmla="*/ 359440 w 4543952"/>
                  <a:gd name="connsiteY130" fmla="*/ 5385384 h 6858000"/>
                  <a:gd name="connsiteX131" fmla="*/ 364317 w 4543952"/>
                  <a:gd name="connsiteY131" fmla="*/ 5355014 h 6858000"/>
                  <a:gd name="connsiteX132" fmla="*/ 364317 w 4543952"/>
                  <a:gd name="connsiteY132" fmla="*/ 5355013 h 6858000"/>
                  <a:gd name="connsiteX133" fmla="*/ 362870 w 4543952"/>
                  <a:gd name="connsiteY133" fmla="*/ 5326162 h 6858000"/>
                  <a:gd name="connsiteX134" fmla="*/ 360397 w 4543952"/>
                  <a:gd name="connsiteY134" fmla="*/ 5321350 h 6858000"/>
                  <a:gd name="connsiteX135" fmla="*/ 359341 w 4543952"/>
                  <a:gd name="connsiteY135" fmla="*/ 5312287 h 6858000"/>
                  <a:gd name="connsiteX136" fmla="*/ 335437 w 4543952"/>
                  <a:gd name="connsiteY136" fmla="*/ 5272795 h 6858000"/>
                  <a:gd name="connsiteX137" fmla="*/ 311981 w 4543952"/>
                  <a:gd name="connsiteY137" fmla="*/ 5229432 h 6858000"/>
                  <a:gd name="connsiteX138" fmla="*/ 311814 w 4543952"/>
                  <a:gd name="connsiteY138" fmla="*/ 5179067 h 6858000"/>
                  <a:gd name="connsiteX139" fmla="*/ 314362 w 4543952"/>
                  <a:gd name="connsiteY139" fmla="*/ 5172090 h 6858000"/>
                  <a:gd name="connsiteX140" fmla="*/ 315052 w 4543952"/>
                  <a:gd name="connsiteY140" fmla="*/ 5166113 h 6858000"/>
                  <a:gd name="connsiteX141" fmla="*/ 315052 w 4543952"/>
                  <a:gd name="connsiteY141" fmla="*/ 5166112 h 6858000"/>
                  <a:gd name="connsiteX142" fmla="*/ 308337 w 4543952"/>
                  <a:gd name="connsiteY142" fmla="*/ 5133224 h 6858000"/>
                  <a:gd name="connsiteX143" fmla="*/ 308338 w 4543952"/>
                  <a:gd name="connsiteY143" fmla="*/ 5133219 h 6858000"/>
                  <a:gd name="connsiteX144" fmla="*/ 321364 w 4543952"/>
                  <a:gd name="connsiteY144" fmla="*/ 5087449 h 6858000"/>
                  <a:gd name="connsiteX145" fmla="*/ 327270 w 4543952"/>
                  <a:gd name="connsiteY145" fmla="*/ 5072375 h 6858000"/>
                  <a:gd name="connsiteX146" fmla="*/ 334485 w 4543952"/>
                  <a:gd name="connsiteY146" fmla="*/ 5041521 h 6858000"/>
                  <a:gd name="connsiteX147" fmla="*/ 360964 w 4543952"/>
                  <a:gd name="connsiteY147" fmla="*/ 4987037 h 6858000"/>
                  <a:gd name="connsiteX148" fmla="*/ 376969 w 4543952"/>
                  <a:gd name="connsiteY148" fmla="*/ 4961455 h 6858000"/>
                  <a:gd name="connsiteX149" fmla="*/ 378247 w 4543952"/>
                  <a:gd name="connsiteY149" fmla="*/ 4957452 h 6858000"/>
                  <a:gd name="connsiteX150" fmla="*/ 381039 w 4543952"/>
                  <a:gd name="connsiteY150" fmla="*/ 4952672 h 6858000"/>
                  <a:gd name="connsiteX151" fmla="*/ 385799 w 4543952"/>
                  <a:gd name="connsiteY151" fmla="*/ 4933804 h 6858000"/>
                  <a:gd name="connsiteX152" fmla="*/ 384396 w 4543952"/>
                  <a:gd name="connsiteY152" fmla="*/ 4912167 h 6858000"/>
                  <a:gd name="connsiteX153" fmla="*/ 382691 w 4543952"/>
                  <a:gd name="connsiteY153" fmla="*/ 4889274 h 6858000"/>
                  <a:gd name="connsiteX154" fmla="*/ 390221 w 4543952"/>
                  <a:gd name="connsiteY154" fmla="*/ 4863342 h 6858000"/>
                  <a:gd name="connsiteX155" fmla="*/ 412401 w 4543952"/>
                  <a:gd name="connsiteY155" fmla="*/ 4828916 h 6858000"/>
                  <a:gd name="connsiteX156" fmla="*/ 427237 w 4543952"/>
                  <a:gd name="connsiteY156" fmla="*/ 4800483 h 6858000"/>
                  <a:gd name="connsiteX157" fmla="*/ 427237 w 4543952"/>
                  <a:gd name="connsiteY157" fmla="*/ 4800482 h 6858000"/>
                  <a:gd name="connsiteX158" fmla="*/ 425928 w 4543952"/>
                  <a:gd name="connsiteY158" fmla="*/ 4767763 h 6858000"/>
                  <a:gd name="connsiteX159" fmla="*/ 416021 w 4543952"/>
                  <a:gd name="connsiteY159" fmla="*/ 4677654 h 6858000"/>
                  <a:gd name="connsiteX160" fmla="*/ 408019 w 4543952"/>
                  <a:gd name="connsiteY160" fmla="*/ 4659173 h 6858000"/>
                  <a:gd name="connsiteX161" fmla="*/ 348009 w 4543952"/>
                  <a:gd name="connsiteY161" fmla="*/ 4482003 h 6858000"/>
                  <a:gd name="connsiteX162" fmla="*/ 347247 w 4543952"/>
                  <a:gd name="connsiteY162" fmla="*/ 4363890 h 6858000"/>
                  <a:gd name="connsiteX163" fmla="*/ 356201 w 4543952"/>
                  <a:gd name="connsiteY163" fmla="*/ 4324645 h 6858000"/>
                  <a:gd name="connsiteX164" fmla="*/ 396017 w 4543952"/>
                  <a:gd name="connsiteY164" fmla="*/ 4253014 h 6858000"/>
                  <a:gd name="connsiteX165" fmla="*/ 401733 w 4543952"/>
                  <a:gd name="connsiteY165" fmla="*/ 4221391 h 6858000"/>
                  <a:gd name="connsiteX166" fmla="*/ 332842 w 4543952"/>
                  <a:gd name="connsiteY166" fmla="*/ 2836171 h 6858000"/>
                  <a:gd name="connsiteX167" fmla="*/ 332842 w 4543952"/>
                  <a:gd name="connsiteY167" fmla="*/ 2836172 h 6858000"/>
                  <a:gd name="connsiteX168" fmla="*/ 341533 w 4543952"/>
                  <a:gd name="connsiteY168" fmla="*/ 2848793 h 6858000"/>
                  <a:gd name="connsiteX169" fmla="*/ 358166 w 4543952"/>
                  <a:gd name="connsiteY169" fmla="*/ 2903544 h 6858000"/>
                  <a:gd name="connsiteX170" fmla="*/ 366072 w 4543952"/>
                  <a:gd name="connsiteY170" fmla="*/ 2947858 h 6858000"/>
                  <a:gd name="connsiteX171" fmla="*/ 366072 w 4543952"/>
                  <a:gd name="connsiteY171" fmla="*/ 2947862 h 6858000"/>
                  <a:gd name="connsiteX172" fmla="*/ 362488 w 4543952"/>
                  <a:gd name="connsiteY172" fmla="*/ 2982147 h 6858000"/>
                  <a:gd name="connsiteX173" fmla="*/ 350796 w 4543952"/>
                  <a:gd name="connsiteY173" fmla="*/ 3077400 h 6858000"/>
                  <a:gd name="connsiteX174" fmla="*/ 350796 w 4543952"/>
                  <a:gd name="connsiteY174" fmla="*/ 3077401 h 6858000"/>
                  <a:gd name="connsiteX175" fmla="*/ 363250 w 4543952"/>
                  <a:gd name="connsiteY175" fmla="*/ 3172654 h 6858000"/>
                  <a:gd name="connsiteX176" fmla="*/ 410877 w 4543952"/>
                  <a:gd name="connsiteY176" fmla="*/ 3489467 h 6858000"/>
                  <a:gd name="connsiteX177" fmla="*/ 432976 w 4543952"/>
                  <a:gd name="connsiteY177" fmla="*/ 3544713 h 6858000"/>
                  <a:gd name="connsiteX178" fmla="*/ 445520 w 4543952"/>
                  <a:gd name="connsiteY178" fmla="*/ 3562320 h 6858000"/>
                  <a:gd name="connsiteX179" fmla="*/ 450598 w 4543952"/>
                  <a:gd name="connsiteY179" fmla="*/ 3574407 h 6858000"/>
                  <a:gd name="connsiteX180" fmla="*/ 448246 w 4543952"/>
                  <a:gd name="connsiteY180" fmla="*/ 3587173 h 6858000"/>
                  <a:gd name="connsiteX181" fmla="*/ 438500 w 4543952"/>
                  <a:gd name="connsiteY181" fmla="*/ 3606816 h 6858000"/>
                  <a:gd name="connsiteX182" fmla="*/ 424974 w 4543952"/>
                  <a:gd name="connsiteY182" fmla="*/ 3630631 h 6858000"/>
                  <a:gd name="connsiteX183" fmla="*/ 400733 w 4543952"/>
                  <a:gd name="connsiteY183" fmla="*/ 3680162 h 6858000"/>
                  <a:gd name="connsiteX184" fmla="*/ 400733 w 4543952"/>
                  <a:gd name="connsiteY184" fmla="*/ 3680163 h 6858000"/>
                  <a:gd name="connsiteX185" fmla="*/ 404781 w 4543952"/>
                  <a:gd name="connsiteY185" fmla="*/ 3734837 h 6858000"/>
                  <a:gd name="connsiteX186" fmla="*/ 404399 w 4543952"/>
                  <a:gd name="connsiteY186" fmla="*/ 3754651 h 6858000"/>
                  <a:gd name="connsiteX187" fmla="*/ 398042 w 4543952"/>
                  <a:gd name="connsiteY187" fmla="*/ 3789775 h 6858000"/>
                  <a:gd name="connsiteX188" fmla="*/ 398042 w 4543952"/>
                  <a:gd name="connsiteY188" fmla="*/ 3789776 h 6858000"/>
                  <a:gd name="connsiteX189" fmla="*/ 412973 w 4543952"/>
                  <a:gd name="connsiteY189" fmla="*/ 3822472 h 6858000"/>
                  <a:gd name="connsiteX190" fmla="*/ 427308 w 4543952"/>
                  <a:gd name="connsiteY190" fmla="*/ 3852619 h 6858000"/>
                  <a:gd name="connsiteX191" fmla="*/ 417926 w 4543952"/>
                  <a:gd name="connsiteY191" fmla="*/ 3885336 h 6858000"/>
                  <a:gd name="connsiteX192" fmla="*/ 417925 w 4543952"/>
                  <a:gd name="connsiteY192" fmla="*/ 3885337 h 6858000"/>
                  <a:gd name="connsiteX193" fmla="*/ 386040 w 4543952"/>
                  <a:gd name="connsiteY193" fmla="*/ 3962158 h 6858000"/>
                  <a:gd name="connsiteX194" fmla="*/ 386040 w 4543952"/>
                  <a:gd name="connsiteY194" fmla="*/ 3962159 h 6858000"/>
                  <a:gd name="connsiteX195" fmla="*/ 388431 w 4543952"/>
                  <a:gd name="connsiteY195" fmla="*/ 4002409 h 6858000"/>
                  <a:gd name="connsiteX196" fmla="*/ 401733 w 4543952"/>
                  <a:gd name="connsiteY196" fmla="*/ 4043837 h 6858000"/>
                  <a:gd name="connsiteX197" fmla="*/ 401733 w 4543952"/>
                  <a:gd name="connsiteY197" fmla="*/ 4043839 h 6858000"/>
                  <a:gd name="connsiteX198" fmla="*/ 416855 w 4543952"/>
                  <a:gd name="connsiteY198" fmla="*/ 4103825 h 6858000"/>
                  <a:gd name="connsiteX199" fmla="*/ 405544 w 4543952"/>
                  <a:gd name="connsiteY199" fmla="*/ 4165381 h 6858000"/>
                  <a:gd name="connsiteX200" fmla="*/ 405543 w 4543952"/>
                  <a:gd name="connsiteY200" fmla="*/ 4165382 h 6858000"/>
                  <a:gd name="connsiteX201" fmla="*/ 401638 w 4543952"/>
                  <a:gd name="connsiteY201" fmla="*/ 4192386 h 6858000"/>
                  <a:gd name="connsiteX202" fmla="*/ 401638 w 4543952"/>
                  <a:gd name="connsiteY202" fmla="*/ 4192387 h 6858000"/>
                  <a:gd name="connsiteX203" fmla="*/ 405543 w 4543952"/>
                  <a:gd name="connsiteY203" fmla="*/ 4165383 h 6858000"/>
                  <a:gd name="connsiteX204" fmla="*/ 405544 w 4543952"/>
                  <a:gd name="connsiteY204" fmla="*/ 4165381 h 6858000"/>
                  <a:gd name="connsiteX205" fmla="*/ 414887 w 4543952"/>
                  <a:gd name="connsiteY205" fmla="*/ 4134255 h 6858000"/>
                  <a:gd name="connsiteX206" fmla="*/ 416855 w 4543952"/>
                  <a:gd name="connsiteY206" fmla="*/ 4103825 h 6858000"/>
                  <a:gd name="connsiteX207" fmla="*/ 416855 w 4543952"/>
                  <a:gd name="connsiteY207" fmla="*/ 4103824 h 6858000"/>
                  <a:gd name="connsiteX208" fmla="*/ 401733 w 4543952"/>
                  <a:gd name="connsiteY208" fmla="*/ 4043838 h 6858000"/>
                  <a:gd name="connsiteX209" fmla="*/ 401733 w 4543952"/>
                  <a:gd name="connsiteY209" fmla="*/ 4043837 h 6858000"/>
                  <a:gd name="connsiteX210" fmla="*/ 386040 w 4543952"/>
                  <a:gd name="connsiteY210" fmla="*/ 3962159 h 6858000"/>
                  <a:gd name="connsiteX211" fmla="*/ 395544 w 4543952"/>
                  <a:gd name="connsiteY211" fmla="*/ 3923124 h 6858000"/>
                  <a:gd name="connsiteX212" fmla="*/ 417925 w 4543952"/>
                  <a:gd name="connsiteY212" fmla="*/ 3885338 h 6858000"/>
                  <a:gd name="connsiteX213" fmla="*/ 417926 w 4543952"/>
                  <a:gd name="connsiteY213" fmla="*/ 3885336 h 6858000"/>
                  <a:gd name="connsiteX214" fmla="*/ 426528 w 4543952"/>
                  <a:gd name="connsiteY214" fmla="*/ 3868763 h 6858000"/>
                  <a:gd name="connsiteX215" fmla="*/ 427308 w 4543952"/>
                  <a:gd name="connsiteY215" fmla="*/ 3852619 h 6858000"/>
                  <a:gd name="connsiteX216" fmla="*/ 427308 w 4543952"/>
                  <a:gd name="connsiteY216" fmla="*/ 3852618 h 6858000"/>
                  <a:gd name="connsiteX217" fmla="*/ 412973 w 4543952"/>
                  <a:gd name="connsiteY217" fmla="*/ 3822471 h 6858000"/>
                  <a:gd name="connsiteX218" fmla="*/ 398042 w 4543952"/>
                  <a:gd name="connsiteY218" fmla="*/ 3789775 h 6858000"/>
                  <a:gd name="connsiteX219" fmla="*/ 404399 w 4543952"/>
                  <a:gd name="connsiteY219" fmla="*/ 3754652 h 6858000"/>
                  <a:gd name="connsiteX220" fmla="*/ 404781 w 4543952"/>
                  <a:gd name="connsiteY220" fmla="*/ 3734837 h 6858000"/>
                  <a:gd name="connsiteX221" fmla="*/ 404781 w 4543952"/>
                  <a:gd name="connsiteY221" fmla="*/ 3734836 h 6858000"/>
                  <a:gd name="connsiteX222" fmla="*/ 400733 w 4543952"/>
                  <a:gd name="connsiteY222" fmla="*/ 3680163 h 6858000"/>
                  <a:gd name="connsiteX223" fmla="*/ 407246 w 4543952"/>
                  <a:gd name="connsiteY223" fmla="*/ 3654415 h 6858000"/>
                  <a:gd name="connsiteX224" fmla="*/ 424974 w 4543952"/>
                  <a:gd name="connsiteY224" fmla="*/ 3630632 h 6858000"/>
                  <a:gd name="connsiteX225" fmla="*/ 438500 w 4543952"/>
                  <a:gd name="connsiteY225" fmla="*/ 3606817 h 6858000"/>
                  <a:gd name="connsiteX226" fmla="*/ 450598 w 4543952"/>
                  <a:gd name="connsiteY226" fmla="*/ 3574408 h 6858000"/>
                  <a:gd name="connsiteX227" fmla="*/ 450598 w 4543952"/>
                  <a:gd name="connsiteY227" fmla="*/ 3574407 h 6858000"/>
                  <a:gd name="connsiteX228" fmla="*/ 432976 w 4543952"/>
                  <a:gd name="connsiteY228" fmla="*/ 3544712 h 6858000"/>
                  <a:gd name="connsiteX229" fmla="*/ 410877 w 4543952"/>
                  <a:gd name="connsiteY229" fmla="*/ 3489466 h 6858000"/>
                  <a:gd name="connsiteX230" fmla="*/ 363250 w 4543952"/>
                  <a:gd name="connsiteY230" fmla="*/ 3172653 h 6858000"/>
                  <a:gd name="connsiteX231" fmla="*/ 350796 w 4543952"/>
                  <a:gd name="connsiteY231" fmla="*/ 3077401 h 6858000"/>
                  <a:gd name="connsiteX232" fmla="*/ 362488 w 4543952"/>
                  <a:gd name="connsiteY232" fmla="*/ 2982148 h 6858000"/>
                  <a:gd name="connsiteX233" fmla="*/ 366072 w 4543952"/>
                  <a:gd name="connsiteY233" fmla="*/ 2947862 h 6858000"/>
                  <a:gd name="connsiteX234" fmla="*/ 366072 w 4543952"/>
                  <a:gd name="connsiteY234" fmla="*/ 2947861 h 6858000"/>
                  <a:gd name="connsiteX235" fmla="*/ 366072 w 4543952"/>
                  <a:gd name="connsiteY235" fmla="*/ 2947858 h 6858000"/>
                  <a:gd name="connsiteX236" fmla="*/ 361441 w 4543952"/>
                  <a:gd name="connsiteY236" fmla="*/ 2914327 h 6858000"/>
                  <a:gd name="connsiteX237" fmla="*/ 358166 w 4543952"/>
                  <a:gd name="connsiteY237" fmla="*/ 2903544 h 6858000"/>
                  <a:gd name="connsiteX238" fmla="*/ 357138 w 4543952"/>
                  <a:gd name="connsiteY238" fmla="*/ 2897784 h 6858000"/>
                  <a:gd name="connsiteX239" fmla="*/ 341533 w 4543952"/>
                  <a:gd name="connsiteY239" fmla="*/ 2848792 h 6858000"/>
                  <a:gd name="connsiteX240" fmla="*/ 296001 w 4543952"/>
                  <a:gd name="connsiteY240" fmla="*/ 2745351 h 6858000"/>
                  <a:gd name="connsiteX241" fmla="*/ 289670 w 4543952"/>
                  <a:gd name="connsiteY241" fmla="*/ 2770757 h 6858000"/>
                  <a:gd name="connsiteX242" fmla="*/ 290080 w 4543952"/>
                  <a:gd name="connsiteY242" fmla="*/ 2778005 h 6858000"/>
                  <a:gd name="connsiteX243" fmla="*/ 289301 w 4543952"/>
                  <a:gd name="connsiteY243" fmla="*/ 2782304 h 6858000"/>
                  <a:gd name="connsiteX244" fmla="*/ 290501 w 4543952"/>
                  <a:gd name="connsiteY244" fmla="*/ 2785439 h 6858000"/>
                  <a:gd name="connsiteX245" fmla="*/ 290929 w 4543952"/>
                  <a:gd name="connsiteY245" fmla="*/ 2793022 h 6858000"/>
                  <a:gd name="connsiteX246" fmla="*/ 300579 w 4543952"/>
                  <a:gd name="connsiteY246" fmla="*/ 2811779 h 6858000"/>
                  <a:gd name="connsiteX247" fmla="*/ 300582 w 4543952"/>
                  <a:gd name="connsiteY247" fmla="*/ 2811786 h 6858000"/>
                  <a:gd name="connsiteX248" fmla="*/ 300583 w 4543952"/>
                  <a:gd name="connsiteY248" fmla="*/ 2811786 h 6858000"/>
                  <a:gd name="connsiteX249" fmla="*/ 300579 w 4543952"/>
                  <a:gd name="connsiteY249" fmla="*/ 2811779 h 6858000"/>
                  <a:gd name="connsiteX250" fmla="*/ 290501 w 4543952"/>
                  <a:gd name="connsiteY250" fmla="*/ 2785439 h 6858000"/>
                  <a:gd name="connsiteX251" fmla="*/ 290080 w 4543952"/>
                  <a:gd name="connsiteY251" fmla="*/ 2778005 h 6858000"/>
                  <a:gd name="connsiteX252" fmla="*/ 817328 w 4543952"/>
                  <a:gd name="connsiteY252" fmla="*/ 1508457 h 6858000"/>
                  <a:gd name="connsiteX253" fmla="*/ 845421 w 4543952"/>
                  <a:gd name="connsiteY253" fmla="*/ 1596212 h 6858000"/>
                  <a:gd name="connsiteX254" fmla="*/ 843517 w 4543952"/>
                  <a:gd name="connsiteY254" fmla="*/ 1624979 h 6858000"/>
                  <a:gd name="connsiteX255" fmla="*/ 786935 w 4543952"/>
                  <a:gd name="connsiteY255" fmla="*/ 1697752 h 6858000"/>
                  <a:gd name="connsiteX256" fmla="*/ 764267 w 4543952"/>
                  <a:gd name="connsiteY256" fmla="*/ 1733187 h 6858000"/>
                  <a:gd name="connsiteX257" fmla="*/ 722546 w 4543952"/>
                  <a:gd name="connsiteY257" fmla="*/ 1833774 h 6858000"/>
                  <a:gd name="connsiteX258" fmla="*/ 714925 w 4543952"/>
                  <a:gd name="connsiteY258" fmla="*/ 1842157 h 6858000"/>
                  <a:gd name="connsiteX259" fmla="*/ 624434 w 4543952"/>
                  <a:gd name="connsiteY259" fmla="*/ 1916453 h 6858000"/>
                  <a:gd name="connsiteX260" fmla="*/ 609004 w 4543952"/>
                  <a:gd name="connsiteY260" fmla="*/ 1933218 h 6858000"/>
                  <a:gd name="connsiteX261" fmla="*/ 584999 w 4543952"/>
                  <a:gd name="connsiteY261" fmla="*/ 1953412 h 6858000"/>
                  <a:gd name="connsiteX262" fmla="*/ 538516 w 4543952"/>
                  <a:gd name="connsiteY262" fmla="*/ 2016468 h 6858000"/>
                  <a:gd name="connsiteX263" fmla="*/ 523657 w 4543952"/>
                  <a:gd name="connsiteY263" fmla="*/ 2094577 h 6858000"/>
                  <a:gd name="connsiteX264" fmla="*/ 500986 w 4543952"/>
                  <a:gd name="connsiteY264" fmla="*/ 2188878 h 6858000"/>
                  <a:gd name="connsiteX265" fmla="*/ 485746 w 4543952"/>
                  <a:gd name="connsiteY265" fmla="*/ 2228313 h 6858000"/>
                  <a:gd name="connsiteX266" fmla="*/ 456789 w 4543952"/>
                  <a:gd name="connsiteY266" fmla="*/ 2334043 h 6858000"/>
                  <a:gd name="connsiteX267" fmla="*/ 432404 w 4543952"/>
                  <a:gd name="connsiteY267" fmla="*/ 2409484 h 6858000"/>
                  <a:gd name="connsiteX268" fmla="*/ 415303 w 4543952"/>
                  <a:gd name="connsiteY268" fmla="*/ 2435912 h 6858000"/>
                  <a:gd name="connsiteX269" fmla="*/ 415303 w 4543952"/>
                  <a:gd name="connsiteY269" fmla="*/ 2435912 h 6858000"/>
                  <a:gd name="connsiteX270" fmla="*/ 415303 w 4543952"/>
                  <a:gd name="connsiteY270" fmla="*/ 2435912 h 6858000"/>
                  <a:gd name="connsiteX271" fmla="*/ 414227 w 4543952"/>
                  <a:gd name="connsiteY271" fmla="*/ 2440915 h 6858000"/>
                  <a:gd name="connsiteX272" fmla="*/ 409472 w 4543952"/>
                  <a:gd name="connsiteY272" fmla="*/ 2463016 h 6858000"/>
                  <a:gd name="connsiteX273" fmla="*/ 409472 w 4543952"/>
                  <a:gd name="connsiteY273" fmla="*/ 2463017 h 6858000"/>
                  <a:gd name="connsiteX274" fmla="*/ 411535 w 4543952"/>
                  <a:gd name="connsiteY274" fmla="*/ 2490550 h 6858000"/>
                  <a:gd name="connsiteX275" fmla="*/ 418115 w 4543952"/>
                  <a:gd name="connsiteY275" fmla="*/ 2518261 h 6858000"/>
                  <a:gd name="connsiteX276" fmla="*/ 418115 w 4543952"/>
                  <a:gd name="connsiteY276" fmla="*/ 2518264 h 6858000"/>
                  <a:gd name="connsiteX277" fmla="*/ 421759 w 4543952"/>
                  <a:gd name="connsiteY277" fmla="*/ 2545006 h 6858000"/>
                  <a:gd name="connsiteX278" fmla="*/ 417545 w 4543952"/>
                  <a:gd name="connsiteY278" fmla="*/ 2571033 h 6858000"/>
                  <a:gd name="connsiteX279" fmla="*/ 344391 w 4543952"/>
                  <a:gd name="connsiteY279" fmla="*/ 2668000 h 6858000"/>
                  <a:gd name="connsiteX280" fmla="*/ 296001 w 4543952"/>
                  <a:gd name="connsiteY280" fmla="*/ 2745347 h 6858000"/>
                  <a:gd name="connsiteX281" fmla="*/ 296001 w 4543952"/>
                  <a:gd name="connsiteY281" fmla="*/ 2745348 h 6858000"/>
                  <a:gd name="connsiteX282" fmla="*/ 344391 w 4543952"/>
                  <a:gd name="connsiteY282" fmla="*/ 2668001 h 6858000"/>
                  <a:gd name="connsiteX283" fmla="*/ 417545 w 4543952"/>
                  <a:gd name="connsiteY283" fmla="*/ 2571034 h 6858000"/>
                  <a:gd name="connsiteX284" fmla="*/ 421760 w 4543952"/>
                  <a:gd name="connsiteY284" fmla="*/ 2545006 h 6858000"/>
                  <a:gd name="connsiteX285" fmla="*/ 421759 w 4543952"/>
                  <a:gd name="connsiteY285" fmla="*/ 2545006 h 6858000"/>
                  <a:gd name="connsiteX286" fmla="*/ 421760 w 4543952"/>
                  <a:gd name="connsiteY286" fmla="*/ 2545005 h 6858000"/>
                  <a:gd name="connsiteX287" fmla="*/ 418115 w 4543952"/>
                  <a:gd name="connsiteY287" fmla="*/ 2518263 h 6858000"/>
                  <a:gd name="connsiteX288" fmla="*/ 418115 w 4543952"/>
                  <a:gd name="connsiteY288" fmla="*/ 2518261 h 6858000"/>
                  <a:gd name="connsiteX289" fmla="*/ 409472 w 4543952"/>
                  <a:gd name="connsiteY289" fmla="*/ 2463017 h 6858000"/>
                  <a:gd name="connsiteX290" fmla="*/ 414227 w 4543952"/>
                  <a:gd name="connsiteY290" fmla="*/ 2440915 h 6858000"/>
                  <a:gd name="connsiteX291" fmla="*/ 415303 w 4543952"/>
                  <a:gd name="connsiteY291" fmla="*/ 2435912 h 6858000"/>
                  <a:gd name="connsiteX292" fmla="*/ 432404 w 4543952"/>
                  <a:gd name="connsiteY292" fmla="*/ 2409485 h 6858000"/>
                  <a:gd name="connsiteX293" fmla="*/ 456789 w 4543952"/>
                  <a:gd name="connsiteY293" fmla="*/ 2334044 h 6858000"/>
                  <a:gd name="connsiteX294" fmla="*/ 485746 w 4543952"/>
                  <a:gd name="connsiteY294" fmla="*/ 2228314 h 6858000"/>
                  <a:gd name="connsiteX295" fmla="*/ 500986 w 4543952"/>
                  <a:gd name="connsiteY295" fmla="*/ 2188879 h 6858000"/>
                  <a:gd name="connsiteX296" fmla="*/ 523657 w 4543952"/>
                  <a:gd name="connsiteY296" fmla="*/ 2094578 h 6858000"/>
                  <a:gd name="connsiteX297" fmla="*/ 538516 w 4543952"/>
                  <a:gd name="connsiteY297" fmla="*/ 2016469 h 6858000"/>
                  <a:gd name="connsiteX298" fmla="*/ 584999 w 4543952"/>
                  <a:gd name="connsiteY298" fmla="*/ 1953413 h 6858000"/>
                  <a:gd name="connsiteX299" fmla="*/ 609004 w 4543952"/>
                  <a:gd name="connsiteY299" fmla="*/ 1933219 h 6858000"/>
                  <a:gd name="connsiteX300" fmla="*/ 624434 w 4543952"/>
                  <a:gd name="connsiteY300" fmla="*/ 1916454 h 6858000"/>
                  <a:gd name="connsiteX301" fmla="*/ 714925 w 4543952"/>
                  <a:gd name="connsiteY301" fmla="*/ 1842158 h 6858000"/>
                  <a:gd name="connsiteX302" fmla="*/ 722546 w 4543952"/>
                  <a:gd name="connsiteY302" fmla="*/ 1833775 h 6858000"/>
                  <a:gd name="connsiteX303" fmla="*/ 764267 w 4543952"/>
                  <a:gd name="connsiteY303" fmla="*/ 1733188 h 6858000"/>
                  <a:gd name="connsiteX304" fmla="*/ 786936 w 4543952"/>
                  <a:gd name="connsiteY304" fmla="*/ 1697753 h 6858000"/>
                  <a:gd name="connsiteX305" fmla="*/ 843517 w 4543952"/>
                  <a:gd name="connsiteY305" fmla="*/ 1624980 h 6858000"/>
                  <a:gd name="connsiteX306" fmla="*/ 845422 w 4543952"/>
                  <a:gd name="connsiteY306" fmla="*/ 1596213 h 6858000"/>
                  <a:gd name="connsiteX307" fmla="*/ 798723 w 4543952"/>
                  <a:gd name="connsiteY307" fmla="*/ 1459072 h 6858000"/>
                  <a:gd name="connsiteX308" fmla="*/ 807941 w 4543952"/>
                  <a:gd name="connsiteY308" fmla="*/ 1481571 h 6858000"/>
                  <a:gd name="connsiteX309" fmla="*/ 798724 w 4543952"/>
                  <a:gd name="connsiteY309" fmla="*/ 1459073 h 6858000"/>
                  <a:gd name="connsiteX310" fmla="*/ 779530 w 4543952"/>
                  <a:gd name="connsiteY310" fmla="*/ 1268757 h 6858000"/>
                  <a:gd name="connsiteX311" fmla="*/ 774363 w 4543952"/>
                  <a:gd name="connsiteY311" fmla="*/ 1286068 h 6858000"/>
                  <a:gd name="connsiteX312" fmla="*/ 752025 w 4543952"/>
                  <a:gd name="connsiteY312" fmla="*/ 1350626 h 6858000"/>
                  <a:gd name="connsiteX313" fmla="*/ 757620 w 4543952"/>
                  <a:gd name="connsiteY313" fmla="*/ 1413839 h 6858000"/>
                  <a:gd name="connsiteX314" fmla="*/ 752026 w 4543952"/>
                  <a:gd name="connsiteY314" fmla="*/ 1350627 h 6858000"/>
                  <a:gd name="connsiteX315" fmla="*/ 774363 w 4543952"/>
                  <a:gd name="connsiteY315" fmla="*/ 1286069 h 6858000"/>
                  <a:gd name="connsiteX316" fmla="*/ 779530 w 4543952"/>
                  <a:gd name="connsiteY316" fmla="*/ 1268757 h 6858000"/>
                  <a:gd name="connsiteX317" fmla="*/ 837801 w 4543952"/>
                  <a:gd name="connsiteY317" fmla="*/ 773034 h 6858000"/>
                  <a:gd name="connsiteX318" fmla="*/ 829801 w 4543952"/>
                  <a:gd name="connsiteY318" fmla="*/ 854378 h 6858000"/>
                  <a:gd name="connsiteX319" fmla="*/ 798747 w 4543952"/>
                  <a:gd name="connsiteY319" fmla="*/ 915342 h 6858000"/>
                  <a:gd name="connsiteX320" fmla="*/ 788269 w 4543952"/>
                  <a:gd name="connsiteY320" fmla="*/ 927154 h 6858000"/>
                  <a:gd name="connsiteX321" fmla="*/ 791889 w 4543952"/>
                  <a:gd name="connsiteY321" fmla="*/ 1097086 h 6858000"/>
                  <a:gd name="connsiteX322" fmla="*/ 796271 w 4543952"/>
                  <a:gd name="connsiteY322" fmla="*/ 1123184 h 6858000"/>
                  <a:gd name="connsiteX323" fmla="*/ 771553 w 4543952"/>
                  <a:gd name="connsiteY323" fmla="*/ 1184028 h 6858000"/>
                  <a:gd name="connsiteX324" fmla="*/ 796272 w 4543952"/>
                  <a:gd name="connsiteY324" fmla="*/ 1123185 h 6858000"/>
                  <a:gd name="connsiteX325" fmla="*/ 791890 w 4543952"/>
                  <a:gd name="connsiteY325" fmla="*/ 1097087 h 6858000"/>
                  <a:gd name="connsiteX326" fmla="*/ 788270 w 4543952"/>
                  <a:gd name="connsiteY326" fmla="*/ 927155 h 6858000"/>
                  <a:gd name="connsiteX327" fmla="*/ 798748 w 4543952"/>
                  <a:gd name="connsiteY327" fmla="*/ 915343 h 6858000"/>
                  <a:gd name="connsiteX328" fmla="*/ 829801 w 4543952"/>
                  <a:gd name="connsiteY328" fmla="*/ 854379 h 6858000"/>
                  <a:gd name="connsiteX329" fmla="*/ 837801 w 4543952"/>
                  <a:gd name="connsiteY329" fmla="*/ 773035 h 6858000"/>
                  <a:gd name="connsiteX330" fmla="*/ 782400 w 4543952"/>
                  <a:gd name="connsiteY330" fmla="*/ 517850 h 6858000"/>
                  <a:gd name="connsiteX331" fmla="*/ 791317 w 4543952"/>
                  <a:gd name="connsiteY331" fmla="*/ 556046 h 6858000"/>
                  <a:gd name="connsiteX332" fmla="*/ 797795 w 4543952"/>
                  <a:gd name="connsiteY332" fmla="*/ 580049 h 6858000"/>
                  <a:gd name="connsiteX333" fmla="*/ 801176 w 4543952"/>
                  <a:gd name="connsiteY333" fmla="*/ 642536 h 6858000"/>
                  <a:gd name="connsiteX334" fmla="*/ 813700 w 4543952"/>
                  <a:gd name="connsiteY334" fmla="*/ 694927 h 6858000"/>
                  <a:gd name="connsiteX335" fmla="*/ 801177 w 4543952"/>
                  <a:gd name="connsiteY335" fmla="*/ 642537 h 6858000"/>
                  <a:gd name="connsiteX336" fmla="*/ 797796 w 4543952"/>
                  <a:gd name="connsiteY336" fmla="*/ 580050 h 6858000"/>
                  <a:gd name="connsiteX337" fmla="*/ 791318 w 4543952"/>
                  <a:gd name="connsiteY337" fmla="*/ 556047 h 6858000"/>
                  <a:gd name="connsiteX338" fmla="*/ 783887 w 4543952"/>
                  <a:gd name="connsiteY338" fmla="*/ 313532 h 6858000"/>
                  <a:gd name="connsiteX339" fmla="*/ 786245 w 4543952"/>
                  <a:gd name="connsiteY339" fmla="*/ 324057 h 6858000"/>
                  <a:gd name="connsiteX340" fmla="*/ 784459 w 4543952"/>
                  <a:gd name="connsiteY340" fmla="*/ 338869 h 6858000"/>
                  <a:gd name="connsiteX341" fmla="*/ 784454 w 4543952"/>
                  <a:gd name="connsiteY341" fmla="*/ 338897 h 6858000"/>
                  <a:gd name="connsiteX342" fmla="*/ 778363 w 4543952"/>
                  <a:gd name="connsiteY342" fmla="*/ 367327 h 6858000"/>
                  <a:gd name="connsiteX343" fmla="*/ 774553 w 4543952"/>
                  <a:gd name="connsiteY343" fmla="*/ 395639 h 6858000"/>
                  <a:gd name="connsiteX344" fmla="*/ 784454 w 4543952"/>
                  <a:gd name="connsiteY344" fmla="*/ 338897 h 6858000"/>
                  <a:gd name="connsiteX345" fmla="*/ 784460 w 4543952"/>
                  <a:gd name="connsiteY345" fmla="*/ 338870 h 6858000"/>
                  <a:gd name="connsiteX346" fmla="*/ 783888 w 4543952"/>
                  <a:gd name="connsiteY346" fmla="*/ 313533 h 6858000"/>
                  <a:gd name="connsiteX347" fmla="*/ 761560 w 4543952"/>
                  <a:gd name="connsiteY347" fmla="*/ 281567 h 6858000"/>
                  <a:gd name="connsiteX348" fmla="*/ 766454 w 4543952"/>
                  <a:gd name="connsiteY348" fmla="*/ 295414 h 6858000"/>
                  <a:gd name="connsiteX349" fmla="*/ 766455 w 4543952"/>
                  <a:gd name="connsiteY349" fmla="*/ 295414 h 6858000"/>
                  <a:gd name="connsiteX350" fmla="*/ 774880 w 4543952"/>
                  <a:gd name="connsiteY350" fmla="*/ 24485 h 6858000"/>
                  <a:gd name="connsiteX351" fmla="*/ 777142 w 4543952"/>
                  <a:gd name="connsiteY351" fmla="*/ 74128 h 6858000"/>
                  <a:gd name="connsiteX352" fmla="*/ 767023 w 4543952"/>
                  <a:gd name="connsiteY352" fmla="*/ 151568 h 6858000"/>
                  <a:gd name="connsiteX353" fmla="*/ 766824 w 4543952"/>
                  <a:gd name="connsiteY353" fmla="*/ 153387 h 6858000"/>
                  <a:gd name="connsiteX354" fmla="*/ 763010 w 4543952"/>
                  <a:gd name="connsiteY354" fmla="*/ 177270 h 6858000"/>
                  <a:gd name="connsiteX355" fmla="*/ 758551 w 4543952"/>
                  <a:gd name="connsiteY355" fmla="*/ 228943 h 6858000"/>
                  <a:gd name="connsiteX356" fmla="*/ 766824 w 4543952"/>
                  <a:gd name="connsiteY356" fmla="*/ 153387 h 6858000"/>
                  <a:gd name="connsiteX357" fmla="*/ 771220 w 4543952"/>
                  <a:gd name="connsiteY357" fmla="*/ 125860 h 6858000"/>
                  <a:gd name="connsiteX358" fmla="*/ 777143 w 4543952"/>
                  <a:gd name="connsiteY358" fmla="*/ 74128 h 6858000"/>
                  <a:gd name="connsiteX359" fmla="*/ 313354 w 4543952"/>
                  <a:gd name="connsiteY359" fmla="*/ 0 h 6858000"/>
                  <a:gd name="connsiteX360" fmla="*/ 777461 w 4543952"/>
                  <a:gd name="connsiteY360" fmla="*/ 0 h 6858000"/>
                  <a:gd name="connsiteX361" fmla="*/ 774743 w 4543952"/>
                  <a:gd name="connsiteY361" fmla="*/ 21485 h 6858000"/>
                  <a:gd name="connsiteX362" fmla="*/ 777461 w 4543952"/>
                  <a:gd name="connsiteY362" fmla="*/ 0 h 6858000"/>
                  <a:gd name="connsiteX363" fmla="*/ 4543952 w 4543952"/>
                  <a:gd name="connsiteY363" fmla="*/ 1 h 6858000"/>
                  <a:gd name="connsiteX364" fmla="*/ 4543952 w 4543952"/>
                  <a:gd name="connsiteY364" fmla="*/ 6858000 h 6858000"/>
                  <a:gd name="connsiteX365" fmla="*/ 284400 w 4543952"/>
                  <a:gd name="connsiteY365" fmla="*/ 6858000 h 6858000"/>
                  <a:gd name="connsiteX366" fmla="*/ 112147 w 4543952"/>
                  <a:gd name="connsiteY366" fmla="*/ 6858000 h 6858000"/>
                  <a:gd name="connsiteX367" fmla="*/ 102447 w 4543952"/>
                  <a:gd name="connsiteY367" fmla="*/ 6815515 h 6858000"/>
                  <a:gd name="connsiteX368" fmla="*/ 83396 w 4543952"/>
                  <a:gd name="connsiteY368" fmla="*/ 6748457 h 6858000"/>
                  <a:gd name="connsiteX369" fmla="*/ 61870 w 4543952"/>
                  <a:gd name="connsiteY369" fmla="*/ 6584811 h 6858000"/>
                  <a:gd name="connsiteX370" fmla="*/ 41105 w 4543952"/>
                  <a:gd name="connsiteY370" fmla="*/ 6415832 h 6858000"/>
                  <a:gd name="connsiteX371" fmla="*/ 34247 w 4543952"/>
                  <a:gd name="connsiteY371" fmla="*/ 6323057 h 6858000"/>
                  <a:gd name="connsiteX372" fmla="*/ 23386 w 4543952"/>
                  <a:gd name="connsiteY372" fmla="*/ 6242092 h 6858000"/>
                  <a:gd name="connsiteX373" fmla="*/ 16528 w 4543952"/>
                  <a:gd name="connsiteY373" fmla="*/ 6171604 h 6858000"/>
                  <a:gd name="connsiteX374" fmla="*/ 2622 w 4543952"/>
                  <a:gd name="connsiteY374" fmla="*/ 6059396 h 6858000"/>
                  <a:gd name="connsiteX375" fmla="*/ 0 w 4543952"/>
                  <a:gd name="connsiteY375" fmla="*/ 6041768 h 6858000"/>
                  <a:gd name="connsiteX376" fmla="*/ 0 w 4543952"/>
                  <a:gd name="connsiteY376" fmla="*/ 6000936 h 6858000"/>
                  <a:gd name="connsiteX377" fmla="*/ 3670 w 4543952"/>
                  <a:gd name="connsiteY377" fmla="*/ 5957594 h 6858000"/>
                  <a:gd name="connsiteX378" fmla="*/ 0 w 4543952"/>
                  <a:gd name="connsiteY378" fmla="*/ 5912510 h 6858000"/>
                  <a:gd name="connsiteX379" fmla="*/ 0 w 4543952"/>
                  <a:gd name="connsiteY379" fmla="*/ 5886400 h 6858000"/>
                  <a:gd name="connsiteX380" fmla="*/ 1098 w 4543952"/>
                  <a:gd name="connsiteY380" fmla="*/ 5864317 h 6858000"/>
                  <a:gd name="connsiteX381" fmla="*/ 24720 w 4543952"/>
                  <a:gd name="connsiteY381" fmla="*/ 5790591 h 6858000"/>
                  <a:gd name="connsiteX382" fmla="*/ 26434 w 4543952"/>
                  <a:gd name="connsiteY382" fmla="*/ 5781829 h 6858000"/>
                  <a:gd name="connsiteX383" fmla="*/ 35771 w 4543952"/>
                  <a:gd name="connsiteY383" fmla="*/ 5733439 h 6858000"/>
                  <a:gd name="connsiteX384" fmla="*/ 38819 w 4543952"/>
                  <a:gd name="connsiteY384" fmla="*/ 5706958 h 6858000"/>
                  <a:gd name="connsiteX385" fmla="*/ 58250 w 4543952"/>
                  <a:gd name="connsiteY385" fmla="*/ 5606371 h 6858000"/>
                  <a:gd name="connsiteX386" fmla="*/ 67394 w 4543952"/>
                  <a:gd name="connsiteY386" fmla="*/ 5548459 h 6858000"/>
                  <a:gd name="connsiteX387" fmla="*/ 66060 w 4543952"/>
                  <a:gd name="connsiteY387" fmla="*/ 5501593 h 6858000"/>
                  <a:gd name="connsiteX388" fmla="*/ 64346 w 4543952"/>
                  <a:gd name="connsiteY388" fmla="*/ 5419294 h 6858000"/>
                  <a:gd name="connsiteX389" fmla="*/ 59964 w 4543952"/>
                  <a:gd name="connsiteY389" fmla="*/ 5393004 h 6858000"/>
                  <a:gd name="connsiteX390" fmla="*/ 72538 w 4543952"/>
                  <a:gd name="connsiteY390" fmla="*/ 5274128 h 6858000"/>
                  <a:gd name="connsiteX391" fmla="*/ 73490 w 4543952"/>
                  <a:gd name="connsiteY391" fmla="*/ 5206307 h 6858000"/>
                  <a:gd name="connsiteX392" fmla="*/ 89113 w 4543952"/>
                  <a:gd name="connsiteY392" fmla="*/ 5129915 h 6858000"/>
                  <a:gd name="connsiteX393" fmla="*/ 88351 w 4543952"/>
                  <a:gd name="connsiteY393" fmla="*/ 5107626 h 6858000"/>
                  <a:gd name="connsiteX394" fmla="*/ 87016 w 4543952"/>
                  <a:gd name="connsiteY394" fmla="*/ 5082669 h 6858000"/>
                  <a:gd name="connsiteX395" fmla="*/ 85872 w 4543952"/>
                  <a:gd name="connsiteY395" fmla="*/ 5006085 h 6858000"/>
                  <a:gd name="connsiteX396" fmla="*/ 80158 w 4543952"/>
                  <a:gd name="connsiteY396" fmla="*/ 4959601 h 6858000"/>
                  <a:gd name="connsiteX397" fmla="*/ 83586 w 4543952"/>
                  <a:gd name="connsiteY397" fmla="*/ 4871018 h 6858000"/>
                  <a:gd name="connsiteX398" fmla="*/ 78634 w 4543952"/>
                  <a:gd name="connsiteY398" fmla="*/ 4838249 h 6858000"/>
                  <a:gd name="connsiteX399" fmla="*/ 78062 w 4543952"/>
                  <a:gd name="connsiteY399" fmla="*/ 4755380 h 6858000"/>
                  <a:gd name="connsiteX400" fmla="*/ 80920 w 4543952"/>
                  <a:gd name="connsiteY400" fmla="*/ 4681082 h 6858000"/>
                  <a:gd name="connsiteX401" fmla="*/ 79396 w 4543952"/>
                  <a:gd name="connsiteY401" fmla="*/ 4609451 h 6858000"/>
                  <a:gd name="connsiteX402" fmla="*/ 73110 w 4543952"/>
                  <a:gd name="connsiteY402" fmla="*/ 4558206 h 6858000"/>
                  <a:gd name="connsiteX403" fmla="*/ 69300 w 4543952"/>
                  <a:gd name="connsiteY403" fmla="*/ 4502578 h 6858000"/>
                  <a:gd name="connsiteX404" fmla="*/ 46629 w 4543952"/>
                  <a:gd name="connsiteY404" fmla="*/ 4349221 h 6858000"/>
                  <a:gd name="connsiteX405" fmla="*/ 52153 w 4543952"/>
                  <a:gd name="connsiteY405" fmla="*/ 4320836 h 6858000"/>
                  <a:gd name="connsiteX406" fmla="*/ 57297 w 4543952"/>
                  <a:gd name="connsiteY406" fmla="*/ 4159666 h 6858000"/>
                  <a:gd name="connsiteX407" fmla="*/ 56915 w 4543952"/>
                  <a:gd name="connsiteY407" fmla="*/ 4124613 h 6858000"/>
                  <a:gd name="connsiteX408" fmla="*/ 79396 w 4543952"/>
                  <a:gd name="connsiteY408" fmla="*/ 4030502 h 6858000"/>
                  <a:gd name="connsiteX409" fmla="*/ 43771 w 4543952"/>
                  <a:gd name="connsiteY409" fmla="*/ 3885337 h 6858000"/>
                  <a:gd name="connsiteX410" fmla="*/ 426 w 4543952"/>
                  <a:gd name="connsiteY410" fmla="*/ 3786776 h 6858000"/>
                  <a:gd name="connsiteX411" fmla="*/ 0 w 4543952"/>
                  <a:gd name="connsiteY411" fmla="*/ 3773896 h 6858000"/>
                  <a:gd name="connsiteX412" fmla="*/ 0 w 4543952"/>
                  <a:gd name="connsiteY412" fmla="*/ 3393881 h 6858000"/>
                  <a:gd name="connsiteX413" fmla="*/ 11838 w 4543952"/>
                  <a:gd name="connsiteY413" fmla="*/ 3359515 h 6858000"/>
                  <a:gd name="connsiteX414" fmla="*/ 12910 w 4543952"/>
                  <a:gd name="connsiteY414" fmla="*/ 3318770 h 6858000"/>
                  <a:gd name="connsiteX415" fmla="*/ 6718 w 4543952"/>
                  <a:gd name="connsiteY415" fmla="*/ 3304078 h 6858000"/>
                  <a:gd name="connsiteX416" fmla="*/ 0 w 4543952"/>
                  <a:gd name="connsiteY416" fmla="*/ 3297656 h 6858000"/>
                  <a:gd name="connsiteX417" fmla="*/ 0 w 4543952"/>
                  <a:gd name="connsiteY417" fmla="*/ 3207866 h 6858000"/>
                  <a:gd name="connsiteX418" fmla="*/ 15553 w 4543952"/>
                  <a:gd name="connsiteY418" fmla="*/ 3186770 h 6858000"/>
                  <a:gd name="connsiteX419" fmla="*/ 36341 w 4543952"/>
                  <a:gd name="connsiteY419" fmla="*/ 3107499 h 6858000"/>
                  <a:gd name="connsiteX420" fmla="*/ 38057 w 4543952"/>
                  <a:gd name="connsiteY420" fmla="*/ 3042727 h 6858000"/>
                  <a:gd name="connsiteX421" fmla="*/ 54249 w 4543952"/>
                  <a:gd name="connsiteY421" fmla="*/ 2901942 h 6858000"/>
                  <a:gd name="connsiteX422" fmla="*/ 77300 w 4543952"/>
                  <a:gd name="connsiteY422" fmla="*/ 2809929 h 6858000"/>
                  <a:gd name="connsiteX423" fmla="*/ 103399 w 4543952"/>
                  <a:gd name="connsiteY423" fmla="*/ 2743825 h 6858000"/>
                  <a:gd name="connsiteX424" fmla="*/ 137500 w 4543952"/>
                  <a:gd name="connsiteY424" fmla="*/ 2649142 h 6858000"/>
                  <a:gd name="connsiteX425" fmla="*/ 155217 w 4543952"/>
                  <a:gd name="connsiteY425" fmla="*/ 2554078 h 6858000"/>
                  <a:gd name="connsiteX426" fmla="*/ 177507 w 4543952"/>
                  <a:gd name="connsiteY426" fmla="*/ 2485306 h 6858000"/>
                  <a:gd name="connsiteX427" fmla="*/ 192748 w 4543952"/>
                  <a:gd name="connsiteY427" fmla="*/ 2401291 h 6858000"/>
                  <a:gd name="connsiteX428" fmla="*/ 193318 w 4543952"/>
                  <a:gd name="connsiteY428" fmla="*/ 2330805 h 6858000"/>
                  <a:gd name="connsiteX429" fmla="*/ 190652 w 4543952"/>
                  <a:gd name="connsiteY429" fmla="*/ 2220311 h 6858000"/>
                  <a:gd name="connsiteX430" fmla="*/ 236753 w 4543952"/>
                  <a:gd name="connsiteY430" fmla="*/ 2085053 h 6858000"/>
                  <a:gd name="connsiteX431" fmla="*/ 247042 w 4543952"/>
                  <a:gd name="connsiteY431" fmla="*/ 2030377 h 6858000"/>
                  <a:gd name="connsiteX432" fmla="*/ 251804 w 4543952"/>
                  <a:gd name="connsiteY432" fmla="*/ 1978939 h 6858000"/>
                  <a:gd name="connsiteX433" fmla="*/ 282475 w 4543952"/>
                  <a:gd name="connsiteY433" fmla="*/ 1869779 h 6858000"/>
                  <a:gd name="connsiteX434" fmla="*/ 292573 w 4543952"/>
                  <a:gd name="connsiteY434" fmla="*/ 1825392 h 6858000"/>
                  <a:gd name="connsiteX435" fmla="*/ 292381 w 4543952"/>
                  <a:gd name="connsiteY435" fmla="*/ 1763286 h 6858000"/>
                  <a:gd name="connsiteX436" fmla="*/ 306480 w 4543952"/>
                  <a:gd name="connsiteY436" fmla="*/ 1650316 h 6858000"/>
                  <a:gd name="connsiteX437" fmla="*/ 347629 w 4543952"/>
                  <a:gd name="connsiteY437" fmla="*/ 1537536 h 6858000"/>
                  <a:gd name="connsiteX438" fmla="*/ 343629 w 4543952"/>
                  <a:gd name="connsiteY438" fmla="*/ 1489719 h 6858000"/>
                  <a:gd name="connsiteX439" fmla="*/ 344581 w 4543952"/>
                  <a:gd name="connsiteY439" fmla="*/ 1472574 h 6858000"/>
                  <a:gd name="connsiteX440" fmla="*/ 367252 w 4543952"/>
                  <a:gd name="connsiteY440" fmla="*/ 1318455 h 6858000"/>
                  <a:gd name="connsiteX441" fmla="*/ 369728 w 4543952"/>
                  <a:gd name="connsiteY441" fmla="*/ 1303023 h 6858000"/>
                  <a:gd name="connsiteX442" fmla="*/ 389921 w 4543952"/>
                  <a:gd name="connsiteY442" fmla="*/ 1230632 h 6858000"/>
                  <a:gd name="connsiteX443" fmla="*/ 402495 w 4543952"/>
                  <a:gd name="connsiteY443" fmla="*/ 1048124 h 6858000"/>
                  <a:gd name="connsiteX444" fmla="*/ 404019 w 4543952"/>
                  <a:gd name="connsiteY444" fmla="*/ 1036886 h 6858000"/>
                  <a:gd name="connsiteX445" fmla="*/ 393923 w 4543952"/>
                  <a:gd name="connsiteY445" fmla="*/ 975732 h 6858000"/>
                  <a:gd name="connsiteX446" fmla="*/ 379634 w 4543952"/>
                  <a:gd name="connsiteY446" fmla="*/ 945443 h 6858000"/>
                  <a:gd name="connsiteX447" fmla="*/ 364774 w 4543952"/>
                  <a:gd name="connsiteY447" fmla="*/ 898197 h 6858000"/>
                  <a:gd name="connsiteX448" fmla="*/ 359250 w 4543952"/>
                  <a:gd name="connsiteY448" fmla="*/ 850188 h 6858000"/>
                  <a:gd name="connsiteX449" fmla="*/ 381730 w 4543952"/>
                  <a:gd name="connsiteY449" fmla="*/ 769604 h 6858000"/>
                  <a:gd name="connsiteX450" fmla="*/ 384016 w 4543952"/>
                  <a:gd name="connsiteY450" fmla="*/ 740267 h 6858000"/>
                  <a:gd name="connsiteX451" fmla="*/ 394875 w 4543952"/>
                  <a:gd name="connsiteY451" fmla="*/ 674922 h 6858000"/>
                  <a:gd name="connsiteX452" fmla="*/ 394113 w 4543952"/>
                  <a:gd name="connsiteY452" fmla="*/ 617771 h 6858000"/>
                  <a:gd name="connsiteX453" fmla="*/ 376776 w 4543952"/>
                  <a:gd name="connsiteY453" fmla="*/ 571859 h 6858000"/>
                  <a:gd name="connsiteX454" fmla="*/ 373348 w 4543952"/>
                  <a:gd name="connsiteY454" fmla="*/ 505181 h 6858000"/>
                  <a:gd name="connsiteX455" fmla="*/ 385920 w 4543952"/>
                  <a:gd name="connsiteY455" fmla="*/ 462125 h 6858000"/>
                  <a:gd name="connsiteX456" fmla="*/ 387634 w 4543952"/>
                  <a:gd name="connsiteY456" fmla="*/ 453363 h 6858000"/>
                  <a:gd name="connsiteX457" fmla="*/ 388399 w 4543952"/>
                  <a:gd name="connsiteY457" fmla="*/ 340773 h 6858000"/>
                  <a:gd name="connsiteX458" fmla="*/ 350487 w 4543952"/>
                  <a:gd name="connsiteY458" fmla="*/ 200181 h 6858000"/>
                  <a:gd name="connsiteX459" fmla="*/ 342485 w 4543952"/>
                  <a:gd name="connsiteY459" fmla="*/ 176938 h 6858000"/>
                  <a:gd name="connsiteX460" fmla="*/ 328579 w 4543952"/>
                  <a:gd name="connsiteY460" fmla="*/ 63586 h 6858000"/>
                  <a:gd name="connsiteX461" fmla="*/ 314480 w 4543952"/>
                  <a:gd name="connsiteY461" fmla="*/ 28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Lst>
                <a:rect l="l" t="t" r="r" b="b"/>
                <a:pathLst>
                  <a:path w="4543952" h="6858000">
                    <a:moveTo>
                      <a:pt x="328959" y="6564619"/>
                    </a:moveTo>
                    <a:lnTo>
                      <a:pt x="306480" y="6588624"/>
                    </a:lnTo>
                    <a:cubicBezTo>
                      <a:pt x="298003" y="6597577"/>
                      <a:pt x="291954" y="6611341"/>
                      <a:pt x="289858" y="6625223"/>
                    </a:cubicBezTo>
                    <a:lnTo>
                      <a:pt x="289858" y="6625224"/>
                    </a:lnTo>
                    <a:lnTo>
                      <a:pt x="289870" y="6645551"/>
                    </a:lnTo>
                    <a:lnTo>
                      <a:pt x="296953" y="6662539"/>
                    </a:lnTo>
                    <a:lnTo>
                      <a:pt x="296953" y="6662541"/>
                    </a:lnTo>
                    <a:lnTo>
                      <a:pt x="296954" y="6662543"/>
                    </a:lnTo>
                    <a:lnTo>
                      <a:pt x="311551" y="6702975"/>
                    </a:lnTo>
                    <a:lnTo>
                      <a:pt x="297715" y="6742551"/>
                    </a:lnTo>
                    <a:lnTo>
                      <a:pt x="297714" y="6742554"/>
                    </a:lnTo>
                    <a:lnTo>
                      <a:pt x="283011" y="6776799"/>
                    </a:lnTo>
                    <a:lnTo>
                      <a:pt x="278238" y="6812061"/>
                    </a:lnTo>
                    <a:lnTo>
                      <a:pt x="278237" y="6812062"/>
                    </a:lnTo>
                    <a:lnTo>
                      <a:pt x="278237" y="6812063"/>
                    </a:lnTo>
                    <a:lnTo>
                      <a:pt x="278238" y="6812061"/>
                    </a:lnTo>
                    <a:lnTo>
                      <a:pt x="297714" y="6742554"/>
                    </a:lnTo>
                    <a:lnTo>
                      <a:pt x="297715" y="6742552"/>
                    </a:lnTo>
                    <a:cubicBezTo>
                      <a:pt x="306003" y="6729218"/>
                      <a:pt x="311147" y="6716168"/>
                      <a:pt x="311551" y="6702976"/>
                    </a:cubicBezTo>
                    <a:lnTo>
                      <a:pt x="311551" y="6702975"/>
                    </a:lnTo>
                    <a:lnTo>
                      <a:pt x="308405" y="6683026"/>
                    </a:lnTo>
                    <a:lnTo>
                      <a:pt x="296954" y="6662543"/>
                    </a:lnTo>
                    <a:lnTo>
                      <a:pt x="296953" y="6662540"/>
                    </a:lnTo>
                    <a:lnTo>
                      <a:pt x="296953" y="6662539"/>
                    </a:lnTo>
                    <a:lnTo>
                      <a:pt x="289858" y="6625224"/>
                    </a:lnTo>
                    <a:lnTo>
                      <a:pt x="306480" y="6588625"/>
                    </a:lnTo>
                    <a:cubicBezTo>
                      <a:pt x="312576" y="6582146"/>
                      <a:pt x="318672" y="6575478"/>
                      <a:pt x="328959" y="6564620"/>
                    </a:cubicBezTo>
                    <a:close/>
                    <a:moveTo>
                      <a:pt x="248638" y="6438980"/>
                    </a:moveTo>
                    <a:cubicBezTo>
                      <a:pt x="258140" y="6444076"/>
                      <a:pt x="265617" y="6451649"/>
                      <a:pt x="268569" y="6463840"/>
                    </a:cubicBezTo>
                    <a:lnTo>
                      <a:pt x="268572" y="6463848"/>
                    </a:lnTo>
                    <a:lnTo>
                      <a:pt x="279556" y="6508051"/>
                    </a:lnTo>
                    <a:lnTo>
                      <a:pt x="282367" y="6513011"/>
                    </a:lnTo>
                    <a:lnTo>
                      <a:pt x="284834" y="6521803"/>
                    </a:lnTo>
                    <a:lnTo>
                      <a:pt x="301172" y="6546194"/>
                    </a:lnTo>
                    <a:lnTo>
                      <a:pt x="301172" y="6546193"/>
                    </a:lnTo>
                    <a:lnTo>
                      <a:pt x="282367" y="6513011"/>
                    </a:lnTo>
                    <a:lnTo>
                      <a:pt x="268572" y="6463848"/>
                    </a:lnTo>
                    <a:lnTo>
                      <a:pt x="268569" y="6463839"/>
                    </a:lnTo>
                    <a:close/>
                    <a:moveTo>
                      <a:pt x="166047" y="6392242"/>
                    </a:moveTo>
                    <a:lnTo>
                      <a:pt x="173364" y="6407332"/>
                    </a:lnTo>
                    <a:lnTo>
                      <a:pt x="173364" y="6407331"/>
                    </a:lnTo>
                    <a:close/>
                    <a:moveTo>
                      <a:pt x="401733" y="4221390"/>
                    </a:moveTo>
                    <a:lnTo>
                      <a:pt x="396017" y="4253013"/>
                    </a:lnTo>
                    <a:cubicBezTo>
                      <a:pt x="383824" y="4277400"/>
                      <a:pt x="368204" y="4300069"/>
                      <a:pt x="356201" y="4324644"/>
                    </a:cubicBezTo>
                    <a:cubicBezTo>
                      <a:pt x="350487" y="4336456"/>
                      <a:pt x="347439" y="4350553"/>
                      <a:pt x="347247" y="4363889"/>
                    </a:cubicBezTo>
                    <a:lnTo>
                      <a:pt x="347247" y="4363890"/>
                    </a:lnTo>
                    <a:cubicBezTo>
                      <a:pt x="346295" y="4403325"/>
                      <a:pt x="346295" y="4442761"/>
                      <a:pt x="348009" y="4482004"/>
                    </a:cubicBezTo>
                    <a:cubicBezTo>
                      <a:pt x="350677" y="4546776"/>
                      <a:pt x="351249" y="4612500"/>
                      <a:pt x="408019" y="4659174"/>
                    </a:cubicBezTo>
                    <a:cubicBezTo>
                      <a:pt x="412591" y="4662986"/>
                      <a:pt x="415259" y="4671176"/>
                      <a:pt x="416021" y="4677655"/>
                    </a:cubicBezTo>
                    <a:cubicBezTo>
                      <a:pt x="419640" y="4707564"/>
                      <a:pt x="420022" y="4738235"/>
                      <a:pt x="425928" y="4767764"/>
                    </a:cubicBezTo>
                    <a:lnTo>
                      <a:pt x="427237" y="4800482"/>
                    </a:lnTo>
                    <a:lnTo>
                      <a:pt x="412401" y="4828915"/>
                    </a:lnTo>
                    <a:cubicBezTo>
                      <a:pt x="404115" y="4837702"/>
                      <a:pt x="397114" y="4847213"/>
                      <a:pt x="391971" y="4857316"/>
                    </a:cubicBezTo>
                    <a:lnTo>
                      <a:pt x="390221" y="4863342"/>
                    </a:lnTo>
                    <a:lnTo>
                      <a:pt x="387469" y="4867613"/>
                    </a:lnTo>
                    <a:lnTo>
                      <a:pt x="382691" y="4889274"/>
                    </a:lnTo>
                    <a:lnTo>
                      <a:pt x="382691" y="4889275"/>
                    </a:lnTo>
                    <a:cubicBezTo>
                      <a:pt x="382122" y="4896713"/>
                      <a:pt x="382634" y="4904357"/>
                      <a:pt x="384396" y="4912168"/>
                    </a:cubicBezTo>
                    <a:lnTo>
                      <a:pt x="385799" y="4933804"/>
                    </a:lnTo>
                    <a:lnTo>
                      <a:pt x="378247" y="4957452"/>
                    </a:lnTo>
                    <a:lnTo>
                      <a:pt x="360964" y="4987036"/>
                    </a:lnTo>
                    <a:cubicBezTo>
                      <a:pt x="349725" y="5003800"/>
                      <a:pt x="335627" y="5022851"/>
                      <a:pt x="334485" y="5041520"/>
                    </a:cubicBezTo>
                    <a:cubicBezTo>
                      <a:pt x="333557" y="5057380"/>
                      <a:pt x="327458" y="5072410"/>
                      <a:pt x="321371" y="5087422"/>
                    </a:cubicBezTo>
                    <a:lnTo>
                      <a:pt x="321364" y="5087449"/>
                    </a:lnTo>
                    <a:lnTo>
                      <a:pt x="315482" y="5102460"/>
                    </a:lnTo>
                    <a:lnTo>
                      <a:pt x="308338" y="5133219"/>
                    </a:lnTo>
                    <a:lnTo>
                      <a:pt x="308337" y="5133223"/>
                    </a:lnTo>
                    <a:lnTo>
                      <a:pt x="308337" y="5133224"/>
                    </a:lnTo>
                    <a:lnTo>
                      <a:pt x="315052" y="5166113"/>
                    </a:lnTo>
                    <a:lnTo>
                      <a:pt x="314362" y="5172089"/>
                    </a:lnTo>
                    <a:cubicBezTo>
                      <a:pt x="313481" y="5174399"/>
                      <a:pt x="312290" y="5176875"/>
                      <a:pt x="311814" y="5179066"/>
                    </a:cubicBezTo>
                    <a:lnTo>
                      <a:pt x="311814" y="5179067"/>
                    </a:lnTo>
                    <a:cubicBezTo>
                      <a:pt x="304574" y="5214121"/>
                      <a:pt x="311624" y="5247078"/>
                      <a:pt x="335437" y="5272796"/>
                    </a:cubicBezTo>
                    <a:lnTo>
                      <a:pt x="360397" y="5321350"/>
                    </a:lnTo>
                    <a:lnTo>
                      <a:pt x="364317" y="5355013"/>
                    </a:lnTo>
                    <a:lnTo>
                      <a:pt x="359440" y="5385383"/>
                    </a:lnTo>
                    <a:cubicBezTo>
                      <a:pt x="356201" y="5398720"/>
                      <a:pt x="353915" y="5412056"/>
                      <a:pt x="351249" y="5425581"/>
                    </a:cubicBezTo>
                    <a:cubicBezTo>
                      <a:pt x="347439" y="5443869"/>
                      <a:pt x="343437" y="5462350"/>
                      <a:pt x="339627" y="5480636"/>
                    </a:cubicBezTo>
                    <a:cubicBezTo>
                      <a:pt x="337722" y="5489496"/>
                      <a:pt x="335151" y="5498831"/>
                      <a:pt x="335103" y="5507666"/>
                    </a:cubicBezTo>
                    <a:lnTo>
                      <a:pt x="335103" y="5507667"/>
                    </a:lnTo>
                    <a:lnTo>
                      <a:pt x="337324" y="5520421"/>
                    </a:lnTo>
                    <a:lnTo>
                      <a:pt x="345722" y="5531691"/>
                    </a:lnTo>
                    <a:lnTo>
                      <a:pt x="345723" y="5531693"/>
                    </a:lnTo>
                    <a:lnTo>
                      <a:pt x="355869" y="5547577"/>
                    </a:lnTo>
                    <a:lnTo>
                      <a:pt x="346295" y="5562745"/>
                    </a:lnTo>
                    <a:cubicBezTo>
                      <a:pt x="303622" y="5600466"/>
                      <a:pt x="276951" y="5646188"/>
                      <a:pt x="275047" y="5704482"/>
                    </a:cubicBezTo>
                    <a:cubicBezTo>
                      <a:pt x="274665" y="5716484"/>
                      <a:pt x="271999" y="5728677"/>
                      <a:pt x="269141" y="5740487"/>
                    </a:cubicBezTo>
                    <a:cubicBezTo>
                      <a:pt x="267426" y="5747727"/>
                      <a:pt x="265520" y="5756492"/>
                      <a:pt x="260376" y="5760872"/>
                    </a:cubicBezTo>
                    <a:cubicBezTo>
                      <a:pt x="221133" y="5794973"/>
                      <a:pt x="193890" y="5837456"/>
                      <a:pt x="171981" y="5883750"/>
                    </a:cubicBezTo>
                    <a:lnTo>
                      <a:pt x="171979" y="5883755"/>
                    </a:lnTo>
                    <a:lnTo>
                      <a:pt x="160957" y="5909350"/>
                    </a:lnTo>
                    <a:lnTo>
                      <a:pt x="154076" y="5935945"/>
                    </a:lnTo>
                    <a:lnTo>
                      <a:pt x="154075" y="5935948"/>
                    </a:lnTo>
                    <a:lnTo>
                      <a:pt x="154075" y="5935949"/>
                    </a:lnTo>
                    <a:lnTo>
                      <a:pt x="154242" y="5964476"/>
                    </a:lnTo>
                    <a:lnTo>
                      <a:pt x="157695" y="5993289"/>
                    </a:lnTo>
                    <a:lnTo>
                      <a:pt x="157695" y="5993291"/>
                    </a:lnTo>
                    <a:cubicBezTo>
                      <a:pt x="158837" y="6004531"/>
                      <a:pt x="158647" y="6017485"/>
                      <a:pt x="164171" y="6026440"/>
                    </a:cubicBezTo>
                    <a:cubicBezTo>
                      <a:pt x="181508" y="6054825"/>
                      <a:pt x="200176" y="6082258"/>
                      <a:pt x="220371" y="6108738"/>
                    </a:cubicBezTo>
                    <a:lnTo>
                      <a:pt x="234064" y="6133314"/>
                    </a:lnTo>
                    <a:lnTo>
                      <a:pt x="218468" y="6155599"/>
                    </a:lnTo>
                    <a:lnTo>
                      <a:pt x="218465" y="6155601"/>
                    </a:lnTo>
                    <a:cubicBezTo>
                      <a:pt x="196176" y="6175796"/>
                      <a:pt x="184556" y="6200943"/>
                      <a:pt x="179794" y="6228755"/>
                    </a:cubicBezTo>
                    <a:cubicBezTo>
                      <a:pt x="172363" y="6272763"/>
                      <a:pt x="166077" y="6317150"/>
                      <a:pt x="162457" y="6361538"/>
                    </a:cubicBezTo>
                    <a:lnTo>
                      <a:pt x="162457" y="6361539"/>
                    </a:lnTo>
                    <a:lnTo>
                      <a:pt x="179794" y="6228756"/>
                    </a:lnTo>
                    <a:cubicBezTo>
                      <a:pt x="184556" y="6200944"/>
                      <a:pt x="196176" y="6175797"/>
                      <a:pt x="218465" y="6155602"/>
                    </a:cubicBezTo>
                    <a:lnTo>
                      <a:pt x="218468" y="6155599"/>
                    </a:lnTo>
                    <a:lnTo>
                      <a:pt x="230364" y="6143189"/>
                    </a:lnTo>
                    <a:lnTo>
                      <a:pt x="234064" y="6133314"/>
                    </a:lnTo>
                    <a:lnTo>
                      <a:pt x="234064" y="6133313"/>
                    </a:lnTo>
                    <a:cubicBezTo>
                      <a:pt x="233993" y="6126883"/>
                      <a:pt x="229039" y="6120073"/>
                      <a:pt x="220371" y="6108737"/>
                    </a:cubicBezTo>
                    <a:cubicBezTo>
                      <a:pt x="200176" y="6082257"/>
                      <a:pt x="181508" y="6054824"/>
                      <a:pt x="164171" y="6026439"/>
                    </a:cubicBezTo>
                    <a:cubicBezTo>
                      <a:pt x="158647" y="6017484"/>
                      <a:pt x="158837" y="6004530"/>
                      <a:pt x="157695" y="5993290"/>
                    </a:cubicBezTo>
                    <a:lnTo>
                      <a:pt x="157695" y="5993289"/>
                    </a:lnTo>
                    <a:lnTo>
                      <a:pt x="154075" y="5935949"/>
                    </a:lnTo>
                    <a:lnTo>
                      <a:pt x="154076" y="5935945"/>
                    </a:lnTo>
                    <a:lnTo>
                      <a:pt x="171979" y="5883755"/>
                    </a:lnTo>
                    <a:lnTo>
                      <a:pt x="171981" y="5883751"/>
                    </a:lnTo>
                    <a:cubicBezTo>
                      <a:pt x="193890" y="5837457"/>
                      <a:pt x="221133" y="5794974"/>
                      <a:pt x="260376" y="5760873"/>
                    </a:cubicBezTo>
                    <a:cubicBezTo>
                      <a:pt x="265520" y="5756493"/>
                      <a:pt x="267426" y="5747728"/>
                      <a:pt x="269141" y="5740488"/>
                    </a:cubicBezTo>
                    <a:cubicBezTo>
                      <a:pt x="271999" y="5728678"/>
                      <a:pt x="274665" y="5716485"/>
                      <a:pt x="275047" y="5704483"/>
                    </a:cubicBezTo>
                    <a:cubicBezTo>
                      <a:pt x="276951" y="5646189"/>
                      <a:pt x="303622" y="5600467"/>
                      <a:pt x="346295" y="5562746"/>
                    </a:cubicBezTo>
                    <a:cubicBezTo>
                      <a:pt x="352392" y="5557317"/>
                      <a:pt x="355774" y="5552507"/>
                      <a:pt x="355869" y="5547578"/>
                    </a:cubicBezTo>
                    <a:lnTo>
                      <a:pt x="355869" y="5547577"/>
                    </a:lnTo>
                    <a:cubicBezTo>
                      <a:pt x="355964" y="5542648"/>
                      <a:pt x="352773" y="5537599"/>
                      <a:pt x="345723" y="5531692"/>
                    </a:cubicBezTo>
                    <a:lnTo>
                      <a:pt x="345722" y="5531691"/>
                    </a:lnTo>
                    <a:lnTo>
                      <a:pt x="335103" y="5507667"/>
                    </a:lnTo>
                    <a:lnTo>
                      <a:pt x="339627" y="5480637"/>
                    </a:lnTo>
                    <a:cubicBezTo>
                      <a:pt x="343437" y="5462351"/>
                      <a:pt x="347439" y="5443870"/>
                      <a:pt x="351249" y="5425582"/>
                    </a:cubicBezTo>
                    <a:cubicBezTo>
                      <a:pt x="353915" y="5412057"/>
                      <a:pt x="356201" y="5398721"/>
                      <a:pt x="359440" y="5385384"/>
                    </a:cubicBezTo>
                    <a:cubicBezTo>
                      <a:pt x="361965" y="5375002"/>
                      <a:pt x="363668" y="5364882"/>
                      <a:pt x="364317" y="5355014"/>
                    </a:cubicBezTo>
                    <a:lnTo>
                      <a:pt x="364317" y="5355013"/>
                    </a:lnTo>
                    <a:lnTo>
                      <a:pt x="362870" y="5326162"/>
                    </a:lnTo>
                    <a:lnTo>
                      <a:pt x="360397" y="5321350"/>
                    </a:lnTo>
                    <a:lnTo>
                      <a:pt x="359341" y="5312287"/>
                    </a:lnTo>
                    <a:cubicBezTo>
                      <a:pt x="354789" y="5298594"/>
                      <a:pt x="347082" y="5285440"/>
                      <a:pt x="335437" y="5272795"/>
                    </a:cubicBezTo>
                    <a:cubicBezTo>
                      <a:pt x="323531" y="5259936"/>
                      <a:pt x="315815" y="5245268"/>
                      <a:pt x="311981" y="5229432"/>
                    </a:cubicBezTo>
                    <a:lnTo>
                      <a:pt x="311814" y="5179067"/>
                    </a:lnTo>
                    <a:lnTo>
                      <a:pt x="314362" y="5172090"/>
                    </a:lnTo>
                    <a:cubicBezTo>
                      <a:pt x="315243" y="5169780"/>
                      <a:pt x="315814" y="5167637"/>
                      <a:pt x="315052" y="5166113"/>
                    </a:cubicBezTo>
                    <a:lnTo>
                      <a:pt x="315052" y="5166112"/>
                    </a:lnTo>
                    <a:lnTo>
                      <a:pt x="308337" y="5133224"/>
                    </a:lnTo>
                    <a:lnTo>
                      <a:pt x="308338" y="5133219"/>
                    </a:lnTo>
                    <a:lnTo>
                      <a:pt x="321364" y="5087449"/>
                    </a:lnTo>
                    <a:lnTo>
                      <a:pt x="327270" y="5072375"/>
                    </a:lnTo>
                    <a:cubicBezTo>
                      <a:pt x="330949" y="5062299"/>
                      <a:pt x="333866" y="5052095"/>
                      <a:pt x="334485" y="5041521"/>
                    </a:cubicBezTo>
                    <a:cubicBezTo>
                      <a:pt x="335627" y="5022852"/>
                      <a:pt x="349725" y="5003801"/>
                      <a:pt x="360964" y="4987037"/>
                    </a:cubicBezTo>
                    <a:cubicBezTo>
                      <a:pt x="366751" y="4978392"/>
                      <a:pt x="372458" y="4970096"/>
                      <a:pt x="376969" y="4961455"/>
                    </a:cubicBezTo>
                    <a:lnTo>
                      <a:pt x="378247" y="4957452"/>
                    </a:lnTo>
                    <a:lnTo>
                      <a:pt x="381039" y="4952672"/>
                    </a:lnTo>
                    <a:lnTo>
                      <a:pt x="385799" y="4933804"/>
                    </a:lnTo>
                    <a:cubicBezTo>
                      <a:pt x="386468" y="4927121"/>
                      <a:pt x="386111" y="4919978"/>
                      <a:pt x="384396" y="4912167"/>
                    </a:cubicBezTo>
                    <a:lnTo>
                      <a:pt x="382691" y="4889274"/>
                    </a:lnTo>
                    <a:lnTo>
                      <a:pt x="390221" y="4863342"/>
                    </a:lnTo>
                    <a:lnTo>
                      <a:pt x="412401" y="4828916"/>
                    </a:lnTo>
                    <a:cubicBezTo>
                      <a:pt x="420784" y="4819963"/>
                      <a:pt x="425356" y="4810580"/>
                      <a:pt x="427237" y="4800483"/>
                    </a:cubicBezTo>
                    <a:lnTo>
                      <a:pt x="427237" y="4800482"/>
                    </a:lnTo>
                    <a:cubicBezTo>
                      <a:pt x="429119" y="4790385"/>
                      <a:pt x="428309" y="4779574"/>
                      <a:pt x="425928" y="4767763"/>
                    </a:cubicBezTo>
                    <a:cubicBezTo>
                      <a:pt x="420022" y="4738234"/>
                      <a:pt x="419640" y="4707563"/>
                      <a:pt x="416021" y="4677654"/>
                    </a:cubicBezTo>
                    <a:cubicBezTo>
                      <a:pt x="415259" y="4671175"/>
                      <a:pt x="412591" y="4662985"/>
                      <a:pt x="408019" y="4659173"/>
                    </a:cubicBezTo>
                    <a:cubicBezTo>
                      <a:pt x="351249" y="4612499"/>
                      <a:pt x="350677" y="4546775"/>
                      <a:pt x="348009" y="4482003"/>
                    </a:cubicBezTo>
                    <a:lnTo>
                      <a:pt x="347247" y="4363890"/>
                    </a:lnTo>
                    <a:lnTo>
                      <a:pt x="356201" y="4324645"/>
                    </a:lnTo>
                    <a:cubicBezTo>
                      <a:pt x="368204" y="4300070"/>
                      <a:pt x="383824" y="4277401"/>
                      <a:pt x="396017" y="4253014"/>
                    </a:cubicBezTo>
                    <a:cubicBezTo>
                      <a:pt x="400781" y="4243872"/>
                      <a:pt x="400971" y="4232060"/>
                      <a:pt x="401733" y="4221391"/>
                    </a:cubicBezTo>
                    <a:close/>
                    <a:moveTo>
                      <a:pt x="332842" y="2836171"/>
                    </a:moveTo>
                    <a:lnTo>
                      <a:pt x="332842" y="2836172"/>
                    </a:lnTo>
                    <a:cubicBezTo>
                      <a:pt x="336914" y="2839982"/>
                      <a:pt x="340200" y="2844316"/>
                      <a:pt x="341533" y="2848793"/>
                    </a:cubicBezTo>
                    <a:lnTo>
                      <a:pt x="358166" y="2903544"/>
                    </a:lnTo>
                    <a:lnTo>
                      <a:pt x="366072" y="2947858"/>
                    </a:lnTo>
                    <a:lnTo>
                      <a:pt x="366072" y="2947862"/>
                    </a:lnTo>
                    <a:lnTo>
                      <a:pt x="362488" y="2982147"/>
                    </a:lnTo>
                    <a:cubicBezTo>
                      <a:pt x="354392" y="3014152"/>
                      <a:pt x="350582" y="3045776"/>
                      <a:pt x="350796" y="3077400"/>
                    </a:cubicBezTo>
                    <a:lnTo>
                      <a:pt x="350796" y="3077401"/>
                    </a:lnTo>
                    <a:cubicBezTo>
                      <a:pt x="351010" y="3109025"/>
                      <a:pt x="355249" y="3140649"/>
                      <a:pt x="363250" y="3172654"/>
                    </a:cubicBezTo>
                    <a:cubicBezTo>
                      <a:pt x="389159" y="3276480"/>
                      <a:pt x="416591" y="3380305"/>
                      <a:pt x="410877" y="3489467"/>
                    </a:cubicBezTo>
                    <a:cubicBezTo>
                      <a:pt x="409925" y="3507563"/>
                      <a:pt x="421546" y="3529090"/>
                      <a:pt x="432976" y="3544713"/>
                    </a:cubicBezTo>
                    <a:cubicBezTo>
                      <a:pt x="438406" y="3552190"/>
                      <a:pt x="442585" y="3557715"/>
                      <a:pt x="445520" y="3562320"/>
                    </a:cubicBezTo>
                    <a:lnTo>
                      <a:pt x="450598" y="3574407"/>
                    </a:lnTo>
                    <a:lnTo>
                      <a:pt x="448246" y="3587173"/>
                    </a:lnTo>
                    <a:cubicBezTo>
                      <a:pt x="446228" y="3592231"/>
                      <a:pt x="442978" y="3598434"/>
                      <a:pt x="438500" y="3606816"/>
                    </a:cubicBezTo>
                    <a:cubicBezTo>
                      <a:pt x="434118" y="3614818"/>
                      <a:pt x="431452" y="3624724"/>
                      <a:pt x="424974" y="3630631"/>
                    </a:cubicBezTo>
                    <a:cubicBezTo>
                      <a:pt x="408496" y="3645681"/>
                      <a:pt x="402257" y="3662493"/>
                      <a:pt x="400733" y="3680162"/>
                    </a:cubicBezTo>
                    <a:lnTo>
                      <a:pt x="400733" y="3680163"/>
                    </a:lnTo>
                    <a:lnTo>
                      <a:pt x="404781" y="3734837"/>
                    </a:lnTo>
                    <a:lnTo>
                      <a:pt x="404399" y="3754651"/>
                    </a:lnTo>
                    <a:cubicBezTo>
                      <a:pt x="398399" y="3767129"/>
                      <a:pt x="396447" y="3778654"/>
                      <a:pt x="398042" y="3789775"/>
                    </a:cubicBezTo>
                    <a:lnTo>
                      <a:pt x="398042" y="3789776"/>
                    </a:lnTo>
                    <a:cubicBezTo>
                      <a:pt x="399638" y="3800896"/>
                      <a:pt x="404781" y="3811613"/>
                      <a:pt x="412973" y="3822472"/>
                    </a:cubicBezTo>
                    <a:lnTo>
                      <a:pt x="427308" y="3852619"/>
                    </a:lnTo>
                    <a:lnTo>
                      <a:pt x="417926" y="3885336"/>
                    </a:lnTo>
                    <a:lnTo>
                      <a:pt x="417925" y="3885337"/>
                    </a:lnTo>
                    <a:cubicBezTo>
                      <a:pt x="398494" y="3910103"/>
                      <a:pt x="388302" y="3935726"/>
                      <a:pt x="386040" y="3962158"/>
                    </a:cubicBezTo>
                    <a:lnTo>
                      <a:pt x="386040" y="3962159"/>
                    </a:lnTo>
                    <a:lnTo>
                      <a:pt x="388431" y="4002409"/>
                    </a:lnTo>
                    <a:lnTo>
                      <a:pt x="401733" y="4043837"/>
                    </a:lnTo>
                    <a:lnTo>
                      <a:pt x="401733" y="4043839"/>
                    </a:lnTo>
                    <a:lnTo>
                      <a:pt x="416855" y="4103825"/>
                    </a:lnTo>
                    <a:lnTo>
                      <a:pt x="405544" y="4165381"/>
                    </a:lnTo>
                    <a:lnTo>
                      <a:pt x="405543" y="4165382"/>
                    </a:lnTo>
                    <a:cubicBezTo>
                      <a:pt x="402114" y="4173479"/>
                      <a:pt x="401543" y="4182766"/>
                      <a:pt x="401638" y="4192386"/>
                    </a:cubicBezTo>
                    <a:lnTo>
                      <a:pt x="401638" y="4192387"/>
                    </a:lnTo>
                    <a:lnTo>
                      <a:pt x="405543" y="4165383"/>
                    </a:lnTo>
                    <a:lnTo>
                      <a:pt x="405544" y="4165381"/>
                    </a:lnTo>
                    <a:lnTo>
                      <a:pt x="414887" y="4134255"/>
                    </a:lnTo>
                    <a:lnTo>
                      <a:pt x="416855" y="4103825"/>
                    </a:lnTo>
                    <a:lnTo>
                      <a:pt x="416855" y="4103824"/>
                    </a:lnTo>
                    <a:cubicBezTo>
                      <a:pt x="415879" y="4083701"/>
                      <a:pt x="410497" y="4063841"/>
                      <a:pt x="401733" y="4043838"/>
                    </a:cubicBezTo>
                    <a:lnTo>
                      <a:pt x="401733" y="4043837"/>
                    </a:lnTo>
                    <a:lnTo>
                      <a:pt x="386040" y="3962159"/>
                    </a:lnTo>
                    <a:lnTo>
                      <a:pt x="395544" y="3923124"/>
                    </a:lnTo>
                    <a:cubicBezTo>
                      <a:pt x="400804" y="3910318"/>
                      <a:pt x="408210" y="3897721"/>
                      <a:pt x="417925" y="3885338"/>
                    </a:cubicBezTo>
                    <a:lnTo>
                      <a:pt x="417926" y="3885336"/>
                    </a:lnTo>
                    <a:lnTo>
                      <a:pt x="426528" y="3868763"/>
                    </a:lnTo>
                    <a:lnTo>
                      <a:pt x="427308" y="3852619"/>
                    </a:lnTo>
                    <a:lnTo>
                      <a:pt x="427308" y="3852618"/>
                    </a:lnTo>
                    <a:cubicBezTo>
                      <a:pt x="425642" y="3842045"/>
                      <a:pt x="420022" y="3831901"/>
                      <a:pt x="412973" y="3822471"/>
                    </a:cubicBezTo>
                    <a:lnTo>
                      <a:pt x="398042" y="3789775"/>
                    </a:lnTo>
                    <a:lnTo>
                      <a:pt x="404399" y="3754652"/>
                    </a:lnTo>
                    <a:cubicBezTo>
                      <a:pt x="407067" y="3749125"/>
                      <a:pt x="405733" y="3741315"/>
                      <a:pt x="404781" y="3734837"/>
                    </a:cubicBezTo>
                    <a:lnTo>
                      <a:pt x="404781" y="3734836"/>
                    </a:lnTo>
                    <a:lnTo>
                      <a:pt x="400733" y="3680163"/>
                    </a:lnTo>
                    <a:lnTo>
                      <a:pt x="407246" y="3654415"/>
                    </a:lnTo>
                    <a:cubicBezTo>
                      <a:pt x="411056" y="3646122"/>
                      <a:pt x="416735" y="3638157"/>
                      <a:pt x="424974" y="3630632"/>
                    </a:cubicBezTo>
                    <a:cubicBezTo>
                      <a:pt x="431452" y="3624725"/>
                      <a:pt x="434118" y="3614819"/>
                      <a:pt x="438500" y="3606817"/>
                    </a:cubicBezTo>
                    <a:cubicBezTo>
                      <a:pt x="447455" y="3590053"/>
                      <a:pt x="451503" y="3582004"/>
                      <a:pt x="450598" y="3574408"/>
                    </a:cubicBezTo>
                    <a:lnTo>
                      <a:pt x="450598" y="3574407"/>
                    </a:lnTo>
                    <a:cubicBezTo>
                      <a:pt x="449693" y="3566810"/>
                      <a:pt x="443835" y="3559667"/>
                      <a:pt x="432976" y="3544712"/>
                    </a:cubicBezTo>
                    <a:cubicBezTo>
                      <a:pt x="421546" y="3529089"/>
                      <a:pt x="409925" y="3507562"/>
                      <a:pt x="410877" y="3489466"/>
                    </a:cubicBezTo>
                    <a:cubicBezTo>
                      <a:pt x="416591" y="3380304"/>
                      <a:pt x="389159" y="3276479"/>
                      <a:pt x="363250" y="3172653"/>
                    </a:cubicBezTo>
                    <a:lnTo>
                      <a:pt x="350796" y="3077401"/>
                    </a:lnTo>
                    <a:lnTo>
                      <a:pt x="362488" y="2982148"/>
                    </a:lnTo>
                    <a:cubicBezTo>
                      <a:pt x="365441" y="2970575"/>
                      <a:pt x="366442" y="2959156"/>
                      <a:pt x="366072" y="2947862"/>
                    </a:cubicBezTo>
                    <a:lnTo>
                      <a:pt x="366072" y="2947861"/>
                    </a:lnTo>
                    <a:lnTo>
                      <a:pt x="366072" y="2947858"/>
                    </a:lnTo>
                    <a:lnTo>
                      <a:pt x="361441" y="2914327"/>
                    </a:lnTo>
                    <a:lnTo>
                      <a:pt x="358166" y="2903544"/>
                    </a:lnTo>
                    <a:lnTo>
                      <a:pt x="357138" y="2897784"/>
                    </a:lnTo>
                    <a:cubicBezTo>
                      <a:pt x="352392" y="2881306"/>
                      <a:pt x="346534" y="2865009"/>
                      <a:pt x="341533" y="2848792"/>
                    </a:cubicBezTo>
                    <a:close/>
                    <a:moveTo>
                      <a:pt x="296001" y="2745351"/>
                    </a:moveTo>
                    <a:lnTo>
                      <a:pt x="289670" y="2770757"/>
                    </a:lnTo>
                    <a:lnTo>
                      <a:pt x="290080" y="2778005"/>
                    </a:lnTo>
                    <a:lnTo>
                      <a:pt x="289301" y="2782304"/>
                    </a:lnTo>
                    <a:lnTo>
                      <a:pt x="290501" y="2785439"/>
                    </a:lnTo>
                    <a:lnTo>
                      <a:pt x="290929" y="2793022"/>
                    </a:lnTo>
                    <a:lnTo>
                      <a:pt x="300579" y="2811779"/>
                    </a:lnTo>
                    <a:lnTo>
                      <a:pt x="300582" y="2811786"/>
                    </a:lnTo>
                    <a:lnTo>
                      <a:pt x="300583" y="2811786"/>
                    </a:lnTo>
                    <a:lnTo>
                      <a:pt x="300579" y="2811779"/>
                    </a:lnTo>
                    <a:lnTo>
                      <a:pt x="290501" y="2785439"/>
                    </a:lnTo>
                    <a:lnTo>
                      <a:pt x="290080" y="2778005"/>
                    </a:lnTo>
                    <a:close/>
                    <a:moveTo>
                      <a:pt x="817328" y="1508457"/>
                    </a:moveTo>
                    <a:lnTo>
                      <a:pt x="845421" y="1596212"/>
                    </a:lnTo>
                    <a:cubicBezTo>
                      <a:pt x="847898" y="1604977"/>
                      <a:pt x="846373" y="1615835"/>
                      <a:pt x="843517" y="1624979"/>
                    </a:cubicBezTo>
                    <a:cubicBezTo>
                      <a:pt x="833801" y="1656222"/>
                      <a:pt x="809415" y="1676035"/>
                      <a:pt x="786935" y="1697752"/>
                    </a:cubicBezTo>
                    <a:cubicBezTo>
                      <a:pt x="777029" y="1707278"/>
                      <a:pt x="769981" y="1720422"/>
                      <a:pt x="764267" y="1733187"/>
                    </a:cubicBezTo>
                    <a:cubicBezTo>
                      <a:pt x="749595" y="1766334"/>
                      <a:pt x="736452" y="1800245"/>
                      <a:pt x="722546" y="1833774"/>
                    </a:cubicBezTo>
                    <a:cubicBezTo>
                      <a:pt x="721212" y="1837012"/>
                      <a:pt x="717783" y="1839678"/>
                      <a:pt x="714925" y="1842157"/>
                    </a:cubicBezTo>
                    <a:cubicBezTo>
                      <a:pt x="684824" y="1866921"/>
                      <a:pt x="654535" y="1891496"/>
                      <a:pt x="624434" y="1916453"/>
                    </a:cubicBezTo>
                    <a:cubicBezTo>
                      <a:pt x="618720" y="1921215"/>
                      <a:pt x="614528" y="1928075"/>
                      <a:pt x="609004" y="1933218"/>
                    </a:cubicBezTo>
                    <a:cubicBezTo>
                      <a:pt x="601384" y="1940458"/>
                      <a:pt x="594143" y="1949602"/>
                      <a:pt x="584999" y="1953412"/>
                    </a:cubicBezTo>
                    <a:cubicBezTo>
                      <a:pt x="556234" y="1965223"/>
                      <a:pt x="543850" y="1987893"/>
                      <a:pt x="538516" y="2016468"/>
                    </a:cubicBezTo>
                    <a:cubicBezTo>
                      <a:pt x="533563" y="2042569"/>
                      <a:pt x="529371" y="2068668"/>
                      <a:pt x="523657" y="2094577"/>
                    </a:cubicBezTo>
                    <a:cubicBezTo>
                      <a:pt x="516799" y="2126200"/>
                      <a:pt x="509369" y="2157635"/>
                      <a:pt x="500986" y="2188878"/>
                    </a:cubicBezTo>
                    <a:cubicBezTo>
                      <a:pt x="497366" y="2202403"/>
                      <a:pt x="493176" y="2216691"/>
                      <a:pt x="485746" y="2228313"/>
                    </a:cubicBezTo>
                    <a:cubicBezTo>
                      <a:pt x="465171" y="2260889"/>
                      <a:pt x="451265" y="2295752"/>
                      <a:pt x="456789" y="2334043"/>
                    </a:cubicBezTo>
                    <a:cubicBezTo>
                      <a:pt x="461171" y="2364714"/>
                      <a:pt x="449931" y="2390433"/>
                      <a:pt x="432404" y="2409484"/>
                    </a:cubicBezTo>
                    <a:cubicBezTo>
                      <a:pt x="424451" y="2418153"/>
                      <a:pt x="418938" y="2426976"/>
                      <a:pt x="415303" y="2435912"/>
                    </a:cubicBezTo>
                    <a:lnTo>
                      <a:pt x="415303" y="2435912"/>
                    </a:lnTo>
                    <a:lnTo>
                      <a:pt x="415303" y="2435912"/>
                    </a:lnTo>
                    <a:lnTo>
                      <a:pt x="414227" y="2440915"/>
                    </a:lnTo>
                    <a:lnTo>
                      <a:pt x="409472" y="2463016"/>
                    </a:lnTo>
                    <a:lnTo>
                      <a:pt x="409472" y="2463017"/>
                    </a:lnTo>
                    <a:lnTo>
                      <a:pt x="411535" y="2490550"/>
                    </a:lnTo>
                    <a:lnTo>
                      <a:pt x="418115" y="2518261"/>
                    </a:lnTo>
                    <a:lnTo>
                      <a:pt x="418115" y="2518264"/>
                    </a:lnTo>
                    <a:lnTo>
                      <a:pt x="421759" y="2545006"/>
                    </a:lnTo>
                    <a:lnTo>
                      <a:pt x="417545" y="2571033"/>
                    </a:lnTo>
                    <a:cubicBezTo>
                      <a:pt x="405543" y="2612944"/>
                      <a:pt x="372966" y="2640949"/>
                      <a:pt x="344391" y="2668000"/>
                    </a:cubicBezTo>
                    <a:cubicBezTo>
                      <a:pt x="320006" y="2691053"/>
                      <a:pt x="306290" y="2716962"/>
                      <a:pt x="296001" y="2745347"/>
                    </a:cubicBezTo>
                    <a:lnTo>
                      <a:pt x="296001" y="2745348"/>
                    </a:lnTo>
                    <a:cubicBezTo>
                      <a:pt x="306290" y="2716963"/>
                      <a:pt x="320006" y="2691054"/>
                      <a:pt x="344391" y="2668001"/>
                    </a:cubicBezTo>
                    <a:cubicBezTo>
                      <a:pt x="372966" y="2640950"/>
                      <a:pt x="405543" y="2612945"/>
                      <a:pt x="417545" y="2571034"/>
                    </a:cubicBezTo>
                    <a:cubicBezTo>
                      <a:pt x="420117" y="2561985"/>
                      <a:pt x="421593" y="2553555"/>
                      <a:pt x="421760" y="2545006"/>
                    </a:cubicBezTo>
                    <a:lnTo>
                      <a:pt x="421759" y="2545006"/>
                    </a:lnTo>
                    <a:lnTo>
                      <a:pt x="421760" y="2545005"/>
                    </a:lnTo>
                    <a:cubicBezTo>
                      <a:pt x="421926" y="2536456"/>
                      <a:pt x="420783" y="2527789"/>
                      <a:pt x="418115" y="2518263"/>
                    </a:cubicBezTo>
                    <a:lnTo>
                      <a:pt x="418115" y="2518261"/>
                    </a:lnTo>
                    <a:lnTo>
                      <a:pt x="409472" y="2463017"/>
                    </a:lnTo>
                    <a:lnTo>
                      <a:pt x="414227" y="2440915"/>
                    </a:lnTo>
                    <a:lnTo>
                      <a:pt x="415303" y="2435912"/>
                    </a:lnTo>
                    <a:lnTo>
                      <a:pt x="432404" y="2409485"/>
                    </a:lnTo>
                    <a:cubicBezTo>
                      <a:pt x="449931" y="2390434"/>
                      <a:pt x="461171" y="2364715"/>
                      <a:pt x="456789" y="2334044"/>
                    </a:cubicBezTo>
                    <a:cubicBezTo>
                      <a:pt x="451265" y="2295753"/>
                      <a:pt x="465171" y="2260890"/>
                      <a:pt x="485746" y="2228314"/>
                    </a:cubicBezTo>
                    <a:cubicBezTo>
                      <a:pt x="493176" y="2216692"/>
                      <a:pt x="497366" y="2202404"/>
                      <a:pt x="500986" y="2188879"/>
                    </a:cubicBezTo>
                    <a:cubicBezTo>
                      <a:pt x="509369" y="2157636"/>
                      <a:pt x="516799" y="2126201"/>
                      <a:pt x="523657" y="2094578"/>
                    </a:cubicBezTo>
                    <a:cubicBezTo>
                      <a:pt x="529371" y="2068669"/>
                      <a:pt x="533563" y="2042570"/>
                      <a:pt x="538516" y="2016469"/>
                    </a:cubicBezTo>
                    <a:cubicBezTo>
                      <a:pt x="543850" y="1987894"/>
                      <a:pt x="556234" y="1965224"/>
                      <a:pt x="584999" y="1953413"/>
                    </a:cubicBezTo>
                    <a:cubicBezTo>
                      <a:pt x="594143" y="1949603"/>
                      <a:pt x="601384" y="1940459"/>
                      <a:pt x="609004" y="1933219"/>
                    </a:cubicBezTo>
                    <a:cubicBezTo>
                      <a:pt x="614528" y="1928076"/>
                      <a:pt x="618720" y="1921216"/>
                      <a:pt x="624434" y="1916454"/>
                    </a:cubicBezTo>
                    <a:cubicBezTo>
                      <a:pt x="654535" y="1891497"/>
                      <a:pt x="684824" y="1866922"/>
                      <a:pt x="714925" y="1842158"/>
                    </a:cubicBezTo>
                    <a:cubicBezTo>
                      <a:pt x="717783" y="1839679"/>
                      <a:pt x="721212" y="1837013"/>
                      <a:pt x="722546" y="1833775"/>
                    </a:cubicBezTo>
                    <a:cubicBezTo>
                      <a:pt x="736452" y="1800246"/>
                      <a:pt x="749596" y="1766335"/>
                      <a:pt x="764267" y="1733188"/>
                    </a:cubicBezTo>
                    <a:cubicBezTo>
                      <a:pt x="769981" y="1720423"/>
                      <a:pt x="777029" y="1707279"/>
                      <a:pt x="786936" y="1697753"/>
                    </a:cubicBezTo>
                    <a:cubicBezTo>
                      <a:pt x="809416" y="1676036"/>
                      <a:pt x="833801" y="1656223"/>
                      <a:pt x="843517" y="1624980"/>
                    </a:cubicBezTo>
                    <a:cubicBezTo>
                      <a:pt x="846374" y="1615836"/>
                      <a:pt x="847899" y="1604978"/>
                      <a:pt x="845422" y="1596213"/>
                    </a:cubicBezTo>
                    <a:close/>
                    <a:moveTo>
                      <a:pt x="798723" y="1459072"/>
                    </a:moveTo>
                    <a:lnTo>
                      <a:pt x="807941" y="1481571"/>
                    </a:lnTo>
                    <a:lnTo>
                      <a:pt x="798724" y="1459073"/>
                    </a:lnTo>
                    <a:close/>
                    <a:moveTo>
                      <a:pt x="779530" y="1268757"/>
                    </a:moveTo>
                    <a:lnTo>
                      <a:pt x="774363" y="1286068"/>
                    </a:lnTo>
                    <a:cubicBezTo>
                      <a:pt x="759789" y="1306929"/>
                      <a:pt x="753550" y="1328551"/>
                      <a:pt x="752025" y="1350626"/>
                    </a:cubicBezTo>
                    <a:lnTo>
                      <a:pt x="757620" y="1413839"/>
                    </a:lnTo>
                    <a:lnTo>
                      <a:pt x="752026" y="1350627"/>
                    </a:lnTo>
                    <a:cubicBezTo>
                      <a:pt x="753550" y="1328552"/>
                      <a:pt x="759790" y="1306929"/>
                      <a:pt x="774363" y="1286069"/>
                    </a:cubicBezTo>
                    <a:cubicBezTo>
                      <a:pt x="777506" y="1281688"/>
                      <a:pt x="779078" y="1275401"/>
                      <a:pt x="779530" y="1268757"/>
                    </a:cubicBezTo>
                    <a:close/>
                    <a:moveTo>
                      <a:pt x="837801" y="773034"/>
                    </a:moveTo>
                    <a:lnTo>
                      <a:pt x="829801" y="854378"/>
                    </a:lnTo>
                    <a:cubicBezTo>
                      <a:pt x="827515" y="878955"/>
                      <a:pt x="826753" y="903721"/>
                      <a:pt x="798747" y="915342"/>
                    </a:cubicBezTo>
                    <a:cubicBezTo>
                      <a:pt x="794365" y="917058"/>
                      <a:pt x="791127" y="922772"/>
                      <a:pt x="788269" y="927154"/>
                    </a:cubicBezTo>
                    <a:cubicBezTo>
                      <a:pt x="744261" y="994784"/>
                      <a:pt x="745405" y="1030979"/>
                      <a:pt x="791889" y="1097086"/>
                    </a:cubicBezTo>
                    <a:cubicBezTo>
                      <a:pt x="796651" y="1103944"/>
                      <a:pt x="800081" y="1118612"/>
                      <a:pt x="796271" y="1123184"/>
                    </a:cubicBezTo>
                    <a:cubicBezTo>
                      <a:pt x="780459" y="1142616"/>
                      <a:pt x="773411" y="1162953"/>
                      <a:pt x="771553" y="1184028"/>
                    </a:cubicBezTo>
                    <a:cubicBezTo>
                      <a:pt x="773411" y="1162953"/>
                      <a:pt x="780460" y="1142617"/>
                      <a:pt x="796272" y="1123185"/>
                    </a:cubicBezTo>
                    <a:cubicBezTo>
                      <a:pt x="800082" y="1118613"/>
                      <a:pt x="796652" y="1103945"/>
                      <a:pt x="791890" y="1097087"/>
                    </a:cubicBezTo>
                    <a:cubicBezTo>
                      <a:pt x="745406" y="1030980"/>
                      <a:pt x="744262" y="994785"/>
                      <a:pt x="788270" y="927155"/>
                    </a:cubicBezTo>
                    <a:cubicBezTo>
                      <a:pt x="791128" y="922773"/>
                      <a:pt x="794366" y="917059"/>
                      <a:pt x="798748" y="915343"/>
                    </a:cubicBezTo>
                    <a:cubicBezTo>
                      <a:pt x="826753" y="903722"/>
                      <a:pt x="827515" y="878956"/>
                      <a:pt x="829801" y="854379"/>
                    </a:cubicBezTo>
                    <a:cubicBezTo>
                      <a:pt x="832277" y="827329"/>
                      <a:pt x="835515" y="800276"/>
                      <a:pt x="837801" y="773035"/>
                    </a:cubicBezTo>
                    <a:close/>
                    <a:moveTo>
                      <a:pt x="782400" y="517850"/>
                    </a:moveTo>
                    <a:lnTo>
                      <a:pt x="791317" y="556046"/>
                    </a:lnTo>
                    <a:cubicBezTo>
                      <a:pt x="793413" y="564047"/>
                      <a:pt x="798937" y="572621"/>
                      <a:pt x="797795" y="580049"/>
                    </a:cubicBezTo>
                    <a:cubicBezTo>
                      <a:pt x="794461" y="601577"/>
                      <a:pt x="796890" y="622200"/>
                      <a:pt x="801176" y="642536"/>
                    </a:cubicBezTo>
                    <a:lnTo>
                      <a:pt x="813700" y="694927"/>
                    </a:lnTo>
                    <a:lnTo>
                      <a:pt x="801177" y="642537"/>
                    </a:lnTo>
                    <a:cubicBezTo>
                      <a:pt x="796891" y="622200"/>
                      <a:pt x="794462" y="601578"/>
                      <a:pt x="797796" y="580050"/>
                    </a:cubicBezTo>
                    <a:cubicBezTo>
                      <a:pt x="798938" y="572622"/>
                      <a:pt x="793414" y="564048"/>
                      <a:pt x="791318" y="556047"/>
                    </a:cubicBezTo>
                    <a:close/>
                    <a:moveTo>
                      <a:pt x="783887" y="313532"/>
                    </a:moveTo>
                    <a:lnTo>
                      <a:pt x="786245" y="324057"/>
                    </a:lnTo>
                    <a:cubicBezTo>
                      <a:pt x="786031" y="328963"/>
                      <a:pt x="785126" y="334583"/>
                      <a:pt x="784459" y="338869"/>
                    </a:cubicBezTo>
                    <a:lnTo>
                      <a:pt x="784454" y="338897"/>
                    </a:lnTo>
                    <a:lnTo>
                      <a:pt x="778363" y="367327"/>
                    </a:lnTo>
                    <a:lnTo>
                      <a:pt x="774553" y="395639"/>
                    </a:lnTo>
                    <a:lnTo>
                      <a:pt x="784454" y="338897"/>
                    </a:lnTo>
                    <a:lnTo>
                      <a:pt x="784460" y="338870"/>
                    </a:lnTo>
                    <a:cubicBezTo>
                      <a:pt x="785794" y="330298"/>
                      <a:pt x="788080" y="316389"/>
                      <a:pt x="783888" y="313533"/>
                    </a:cubicBezTo>
                    <a:close/>
                    <a:moveTo>
                      <a:pt x="761560" y="281567"/>
                    </a:moveTo>
                    <a:lnTo>
                      <a:pt x="766454" y="295414"/>
                    </a:lnTo>
                    <a:lnTo>
                      <a:pt x="766455" y="295414"/>
                    </a:lnTo>
                    <a:close/>
                    <a:moveTo>
                      <a:pt x="774880" y="24485"/>
                    </a:moveTo>
                    <a:lnTo>
                      <a:pt x="777142" y="74128"/>
                    </a:lnTo>
                    <a:cubicBezTo>
                      <a:pt x="775758" y="100173"/>
                      <a:pt x="771253" y="125875"/>
                      <a:pt x="767023" y="151568"/>
                    </a:cubicBezTo>
                    <a:lnTo>
                      <a:pt x="766824" y="153387"/>
                    </a:lnTo>
                    <a:lnTo>
                      <a:pt x="763010" y="177270"/>
                    </a:lnTo>
                    <a:lnTo>
                      <a:pt x="758551" y="228943"/>
                    </a:lnTo>
                    <a:lnTo>
                      <a:pt x="766824" y="153387"/>
                    </a:lnTo>
                    <a:lnTo>
                      <a:pt x="771220" y="125860"/>
                    </a:lnTo>
                    <a:cubicBezTo>
                      <a:pt x="773910" y="108702"/>
                      <a:pt x="776220" y="91491"/>
                      <a:pt x="777143" y="74128"/>
                    </a:cubicBezTo>
                    <a:close/>
                    <a:moveTo>
                      <a:pt x="313354" y="0"/>
                    </a:moveTo>
                    <a:lnTo>
                      <a:pt x="777461" y="0"/>
                    </a:lnTo>
                    <a:lnTo>
                      <a:pt x="774743" y="21485"/>
                    </a:lnTo>
                    <a:lnTo>
                      <a:pt x="777461" y="0"/>
                    </a:lnTo>
                    <a:lnTo>
                      <a:pt x="4543952" y="1"/>
                    </a:lnTo>
                    <a:lnTo>
                      <a:pt x="4543952" y="6858000"/>
                    </a:lnTo>
                    <a:lnTo>
                      <a:pt x="284400" y="6858000"/>
                    </a:lnTo>
                    <a:lnTo>
                      <a:pt x="112147" y="6858000"/>
                    </a:lnTo>
                    <a:lnTo>
                      <a:pt x="102447" y="6815515"/>
                    </a:lnTo>
                    <a:cubicBezTo>
                      <a:pt x="96923" y="6793034"/>
                      <a:pt x="87016" y="6771318"/>
                      <a:pt x="83396" y="6748457"/>
                    </a:cubicBezTo>
                    <a:cubicBezTo>
                      <a:pt x="74824" y="6694163"/>
                      <a:pt x="68728" y="6639487"/>
                      <a:pt x="61870" y="6584811"/>
                    </a:cubicBezTo>
                    <a:cubicBezTo>
                      <a:pt x="54821" y="6528423"/>
                      <a:pt x="47391" y="6472224"/>
                      <a:pt x="41105" y="6415832"/>
                    </a:cubicBezTo>
                    <a:cubicBezTo>
                      <a:pt x="37865" y="6384971"/>
                      <a:pt x="37295" y="6353918"/>
                      <a:pt x="34247" y="6323057"/>
                    </a:cubicBezTo>
                    <a:cubicBezTo>
                      <a:pt x="31579" y="6296004"/>
                      <a:pt x="26626" y="6269143"/>
                      <a:pt x="23386" y="6242092"/>
                    </a:cubicBezTo>
                    <a:cubicBezTo>
                      <a:pt x="20720" y="6218659"/>
                      <a:pt x="19196" y="6195036"/>
                      <a:pt x="16528" y="6171604"/>
                    </a:cubicBezTo>
                    <a:cubicBezTo>
                      <a:pt x="12148" y="6134074"/>
                      <a:pt x="7194" y="6096735"/>
                      <a:pt x="2622" y="6059396"/>
                    </a:cubicBezTo>
                    <a:lnTo>
                      <a:pt x="0" y="6041768"/>
                    </a:lnTo>
                    <a:lnTo>
                      <a:pt x="0" y="6000936"/>
                    </a:lnTo>
                    <a:lnTo>
                      <a:pt x="3670" y="5957594"/>
                    </a:lnTo>
                    <a:lnTo>
                      <a:pt x="0" y="5912510"/>
                    </a:lnTo>
                    <a:lnTo>
                      <a:pt x="0" y="5886400"/>
                    </a:lnTo>
                    <a:lnTo>
                      <a:pt x="1098" y="5864317"/>
                    </a:lnTo>
                    <a:cubicBezTo>
                      <a:pt x="7576" y="5839360"/>
                      <a:pt x="16720" y="5815168"/>
                      <a:pt x="24720" y="5790591"/>
                    </a:cubicBezTo>
                    <a:cubicBezTo>
                      <a:pt x="25672" y="5787923"/>
                      <a:pt x="25864" y="5784685"/>
                      <a:pt x="26434" y="5781829"/>
                    </a:cubicBezTo>
                    <a:cubicBezTo>
                      <a:pt x="29675" y="5765634"/>
                      <a:pt x="32913" y="5749633"/>
                      <a:pt x="35771" y="5733439"/>
                    </a:cubicBezTo>
                    <a:cubicBezTo>
                      <a:pt x="37295" y="5724677"/>
                      <a:pt x="37485" y="5715722"/>
                      <a:pt x="38819" y="5706958"/>
                    </a:cubicBezTo>
                    <a:cubicBezTo>
                      <a:pt x="44153" y="5673049"/>
                      <a:pt x="35199" y="5635710"/>
                      <a:pt x="58250" y="5606371"/>
                    </a:cubicBezTo>
                    <a:cubicBezTo>
                      <a:pt x="73110" y="5587320"/>
                      <a:pt x="69680" y="5568841"/>
                      <a:pt x="67394" y="5548459"/>
                    </a:cubicBezTo>
                    <a:cubicBezTo>
                      <a:pt x="65680" y="5533026"/>
                      <a:pt x="66252" y="5517214"/>
                      <a:pt x="66060" y="5501593"/>
                    </a:cubicBezTo>
                    <a:cubicBezTo>
                      <a:pt x="65490" y="5474160"/>
                      <a:pt x="65298" y="5446727"/>
                      <a:pt x="64346" y="5419294"/>
                    </a:cubicBezTo>
                    <a:cubicBezTo>
                      <a:pt x="63966" y="5410530"/>
                      <a:pt x="59202" y="5401578"/>
                      <a:pt x="59964" y="5393004"/>
                    </a:cubicBezTo>
                    <a:cubicBezTo>
                      <a:pt x="63584" y="5353378"/>
                      <a:pt x="69300" y="5313753"/>
                      <a:pt x="72538" y="5274128"/>
                    </a:cubicBezTo>
                    <a:cubicBezTo>
                      <a:pt x="74442" y="5251649"/>
                      <a:pt x="70824" y="5228596"/>
                      <a:pt x="73490" y="5206307"/>
                    </a:cubicBezTo>
                    <a:cubicBezTo>
                      <a:pt x="76538" y="5180590"/>
                      <a:pt x="84348" y="5155444"/>
                      <a:pt x="89113" y="5129915"/>
                    </a:cubicBezTo>
                    <a:cubicBezTo>
                      <a:pt x="90445" y="5122866"/>
                      <a:pt x="88731" y="5115056"/>
                      <a:pt x="88351" y="5107626"/>
                    </a:cubicBezTo>
                    <a:cubicBezTo>
                      <a:pt x="87968" y="5099244"/>
                      <a:pt x="87206" y="5091051"/>
                      <a:pt x="87016" y="5082669"/>
                    </a:cubicBezTo>
                    <a:cubicBezTo>
                      <a:pt x="86634" y="5057140"/>
                      <a:pt x="87206" y="5031613"/>
                      <a:pt x="85872" y="5006085"/>
                    </a:cubicBezTo>
                    <a:cubicBezTo>
                      <a:pt x="85110" y="4990464"/>
                      <a:pt x="77300" y="4974081"/>
                      <a:pt x="80158" y="4959601"/>
                    </a:cubicBezTo>
                    <a:cubicBezTo>
                      <a:pt x="85682" y="4930074"/>
                      <a:pt x="73300" y="4900545"/>
                      <a:pt x="83586" y="4871018"/>
                    </a:cubicBezTo>
                    <a:cubicBezTo>
                      <a:pt x="86634" y="4861872"/>
                      <a:pt x="79014" y="4849299"/>
                      <a:pt x="78634" y="4838249"/>
                    </a:cubicBezTo>
                    <a:cubicBezTo>
                      <a:pt x="77682" y="4810626"/>
                      <a:pt x="77872" y="4783003"/>
                      <a:pt x="78062" y="4755380"/>
                    </a:cubicBezTo>
                    <a:cubicBezTo>
                      <a:pt x="78252" y="4730613"/>
                      <a:pt x="75586" y="4704894"/>
                      <a:pt x="80920" y="4681082"/>
                    </a:cubicBezTo>
                    <a:cubicBezTo>
                      <a:pt x="86634" y="4656125"/>
                      <a:pt x="85872" y="4633646"/>
                      <a:pt x="79396" y="4609451"/>
                    </a:cubicBezTo>
                    <a:cubicBezTo>
                      <a:pt x="75014" y="4592877"/>
                      <a:pt x="74442" y="4575350"/>
                      <a:pt x="73110" y="4558206"/>
                    </a:cubicBezTo>
                    <a:cubicBezTo>
                      <a:pt x="71586" y="4539727"/>
                      <a:pt x="75586" y="4519342"/>
                      <a:pt x="69300" y="4502578"/>
                    </a:cubicBezTo>
                    <a:cubicBezTo>
                      <a:pt x="50629" y="4452664"/>
                      <a:pt x="46629" y="4401418"/>
                      <a:pt x="46629" y="4349221"/>
                    </a:cubicBezTo>
                    <a:cubicBezTo>
                      <a:pt x="46629" y="4339694"/>
                      <a:pt x="49295" y="4329978"/>
                      <a:pt x="52153" y="4320836"/>
                    </a:cubicBezTo>
                    <a:cubicBezTo>
                      <a:pt x="69300" y="4267492"/>
                      <a:pt x="67776" y="4213960"/>
                      <a:pt x="57297" y="4159666"/>
                    </a:cubicBezTo>
                    <a:cubicBezTo>
                      <a:pt x="55011" y="4148426"/>
                      <a:pt x="54629" y="4135853"/>
                      <a:pt x="56915" y="4124613"/>
                    </a:cubicBezTo>
                    <a:cubicBezTo>
                      <a:pt x="63584" y="4092988"/>
                      <a:pt x="74634" y="4062317"/>
                      <a:pt x="79396" y="4030502"/>
                    </a:cubicBezTo>
                    <a:cubicBezTo>
                      <a:pt x="87206" y="3977924"/>
                      <a:pt x="60918" y="3932393"/>
                      <a:pt x="43771" y="3885337"/>
                    </a:cubicBezTo>
                    <a:cubicBezTo>
                      <a:pt x="31627" y="3851760"/>
                      <a:pt x="8016" y="3821934"/>
                      <a:pt x="426" y="3786776"/>
                    </a:cubicBezTo>
                    <a:lnTo>
                      <a:pt x="0" y="3773896"/>
                    </a:lnTo>
                    <a:lnTo>
                      <a:pt x="0" y="3393881"/>
                    </a:lnTo>
                    <a:lnTo>
                      <a:pt x="11838" y="3359515"/>
                    </a:lnTo>
                    <a:cubicBezTo>
                      <a:pt x="14434" y="3346204"/>
                      <a:pt x="14910" y="3332773"/>
                      <a:pt x="12910" y="3318770"/>
                    </a:cubicBezTo>
                    <a:cubicBezTo>
                      <a:pt x="12243" y="3314103"/>
                      <a:pt x="9909" y="3308769"/>
                      <a:pt x="6718" y="3304078"/>
                    </a:cubicBezTo>
                    <a:lnTo>
                      <a:pt x="0" y="3297656"/>
                    </a:lnTo>
                    <a:lnTo>
                      <a:pt x="0" y="3207866"/>
                    </a:lnTo>
                    <a:lnTo>
                      <a:pt x="15553" y="3186770"/>
                    </a:lnTo>
                    <a:cubicBezTo>
                      <a:pt x="28483" y="3162328"/>
                      <a:pt x="30484" y="3134646"/>
                      <a:pt x="36341" y="3107499"/>
                    </a:cubicBezTo>
                    <a:cubicBezTo>
                      <a:pt x="41105" y="3085402"/>
                      <a:pt x="41295" y="3064826"/>
                      <a:pt x="38057" y="3042727"/>
                    </a:cubicBezTo>
                    <a:cubicBezTo>
                      <a:pt x="30817" y="2994721"/>
                      <a:pt x="41105" y="2948046"/>
                      <a:pt x="54249" y="2901942"/>
                    </a:cubicBezTo>
                    <a:cubicBezTo>
                      <a:pt x="63012" y="2871461"/>
                      <a:pt x="68346" y="2840218"/>
                      <a:pt x="77300" y="2809929"/>
                    </a:cubicBezTo>
                    <a:cubicBezTo>
                      <a:pt x="84158" y="2787258"/>
                      <a:pt x="92351" y="2764589"/>
                      <a:pt x="103399" y="2743825"/>
                    </a:cubicBezTo>
                    <a:cubicBezTo>
                      <a:pt x="119594" y="2713722"/>
                      <a:pt x="143978" y="2687435"/>
                      <a:pt x="137500" y="2649142"/>
                    </a:cubicBezTo>
                    <a:cubicBezTo>
                      <a:pt x="131786" y="2615420"/>
                      <a:pt x="143786" y="2584941"/>
                      <a:pt x="155217" y="2554078"/>
                    </a:cubicBezTo>
                    <a:cubicBezTo>
                      <a:pt x="163599" y="2531408"/>
                      <a:pt x="172173" y="2508741"/>
                      <a:pt x="177507" y="2485306"/>
                    </a:cubicBezTo>
                    <a:cubicBezTo>
                      <a:pt x="183794" y="2457491"/>
                      <a:pt x="181126" y="2426058"/>
                      <a:pt x="192748" y="2401291"/>
                    </a:cubicBezTo>
                    <a:cubicBezTo>
                      <a:pt x="204940" y="2375382"/>
                      <a:pt x="196748" y="2353858"/>
                      <a:pt x="193318" y="2330805"/>
                    </a:cubicBezTo>
                    <a:cubicBezTo>
                      <a:pt x="187984" y="2294038"/>
                      <a:pt x="178077" y="2257458"/>
                      <a:pt x="190652" y="2220311"/>
                    </a:cubicBezTo>
                    <a:cubicBezTo>
                      <a:pt x="205892" y="2175162"/>
                      <a:pt x="222275" y="2130392"/>
                      <a:pt x="236753" y="2085053"/>
                    </a:cubicBezTo>
                    <a:cubicBezTo>
                      <a:pt x="242280" y="2067524"/>
                      <a:pt x="244566" y="2048667"/>
                      <a:pt x="247042" y="2030377"/>
                    </a:cubicBezTo>
                    <a:cubicBezTo>
                      <a:pt x="249138" y="2013042"/>
                      <a:pt x="243804" y="1992278"/>
                      <a:pt x="251804" y="1978939"/>
                    </a:cubicBezTo>
                    <a:cubicBezTo>
                      <a:pt x="272379" y="1944648"/>
                      <a:pt x="282475" y="1909407"/>
                      <a:pt x="282475" y="1869779"/>
                    </a:cubicBezTo>
                    <a:cubicBezTo>
                      <a:pt x="282475" y="1854919"/>
                      <a:pt x="291049" y="1840440"/>
                      <a:pt x="292573" y="1825392"/>
                    </a:cubicBezTo>
                    <a:cubicBezTo>
                      <a:pt x="294477" y="1804815"/>
                      <a:pt x="299622" y="1781193"/>
                      <a:pt x="292381" y="1763286"/>
                    </a:cubicBezTo>
                    <a:cubicBezTo>
                      <a:pt x="275237" y="1721184"/>
                      <a:pt x="289525" y="1687085"/>
                      <a:pt x="306480" y="1650316"/>
                    </a:cubicBezTo>
                    <a:cubicBezTo>
                      <a:pt x="323244" y="1614119"/>
                      <a:pt x="336579" y="1576018"/>
                      <a:pt x="347629" y="1537536"/>
                    </a:cubicBezTo>
                    <a:cubicBezTo>
                      <a:pt x="351629" y="1523058"/>
                      <a:pt x="344961" y="1505723"/>
                      <a:pt x="343629" y="1489719"/>
                    </a:cubicBezTo>
                    <a:cubicBezTo>
                      <a:pt x="343247" y="1484003"/>
                      <a:pt x="342675" y="1477716"/>
                      <a:pt x="344581" y="1472574"/>
                    </a:cubicBezTo>
                    <a:cubicBezTo>
                      <a:pt x="362870" y="1422853"/>
                      <a:pt x="376776" y="1372367"/>
                      <a:pt x="367252" y="1318455"/>
                    </a:cubicBezTo>
                    <a:cubicBezTo>
                      <a:pt x="366298" y="1313503"/>
                      <a:pt x="368394" y="1307977"/>
                      <a:pt x="369728" y="1303023"/>
                    </a:cubicBezTo>
                    <a:cubicBezTo>
                      <a:pt x="376586" y="1278828"/>
                      <a:pt x="387444" y="1255205"/>
                      <a:pt x="389921" y="1230632"/>
                    </a:cubicBezTo>
                    <a:cubicBezTo>
                      <a:pt x="396017" y="1170050"/>
                      <a:pt x="398495" y="1109090"/>
                      <a:pt x="402495" y="1048124"/>
                    </a:cubicBezTo>
                    <a:cubicBezTo>
                      <a:pt x="402685" y="1044314"/>
                      <a:pt x="402685" y="1040314"/>
                      <a:pt x="404019" y="1036886"/>
                    </a:cubicBezTo>
                    <a:cubicBezTo>
                      <a:pt x="412211" y="1014405"/>
                      <a:pt x="409543" y="994784"/>
                      <a:pt x="393923" y="975732"/>
                    </a:cubicBezTo>
                    <a:cubicBezTo>
                      <a:pt x="387064" y="967349"/>
                      <a:pt x="383444" y="955919"/>
                      <a:pt x="379634" y="945443"/>
                    </a:cubicBezTo>
                    <a:cubicBezTo>
                      <a:pt x="373918" y="930010"/>
                      <a:pt x="368394" y="914199"/>
                      <a:pt x="364774" y="898197"/>
                    </a:cubicBezTo>
                    <a:cubicBezTo>
                      <a:pt x="361346" y="882383"/>
                      <a:pt x="356583" y="865429"/>
                      <a:pt x="359250" y="850188"/>
                    </a:cubicBezTo>
                    <a:cubicBezTo>
                      <a:pt x="364012" y="822755"/>
                      <a:pt x="374680" y="796654"/>
                      <a:pt x="381730" y="769604"/>
                    </a:cubicBezTo>
                    <a:cubicBezTo>
                      <a:pt x="384206" y="760269"/>
                      <a:pt x="383824" y="749981"/>
                      <a:pt x="384016" y="740267"/>
                    </a:cubicBezTo>
                    <a:cubicBezTo>
                      <a:pt x="384586" y="717976"/>
                      <a:pt x="379062" y="695115"/>
                      <a:pt x="394875" y="674922"/>
                    </a:cubicBezTo>
                    <a:cubicBezTo>
                      <a:pt x="409733" y="656254"/>
                      <a:pt x="405353" y="637391"/>
                      <a:pt x="394113" y="617771"/>
                    </a:cubicBezTo>
                    <a:cubicBezTo>
                      <a:pt x="386110" y="603672"/>
                      <a:pt x="379824" y="587671"/>
                      <a:pt x="376776" y="571859"/>
                    </a:cubicBezTo>
                    <a:cubicBezTo>
                      <a:pt x="372586" y="550140"/>
                      <a:pt x="370870" y="528614"/>
                      <a:pt x="373348" y="505181"/>
                    </a:cubicBezTo>
                    <a:cubicBezTo>
                      <a:pt x="375062" y="488606"/>
                      <a:pt x="375824" y="475080"/>
                      <a:pt x="385920" y="462125"/>
                    </a:cubicBezTo>
                    <a:cubicBezTo>
                      <a:pt x="387444" y="460031"/>
                      <a:pt x="387826" y="456221"/>
                      <a:pt x="387634" y="453363"/>
                    </a:cubicBezTo>
                    <a:cubicBezTo>
                      <a:pt x="384396" y="415834"/>
                      <a:pt x="386110" y="378685"/>
                      <a:pt x="388399" y="340773"/>
                    </a:cubicBezTo>
                    <a:cubicBezTo>
                      <a:pt x="391445" y="292578"/>
                      <a:pt x="382492" y="241900"/>
                      <a:pt x="350487" y="200181"/>
                    </a:cubicBezTo>
                    <a:cubicBezTo>
                      <a:pt x="345723" y="194084"/>
                      <a:pt x="343629" y="184940"/>
                      <a:pt x="342485" y="176938"/>
                    </a:cubicBezTo>
                    <a:cubicBezTo>
                      <a:pt x="337533" y="139218"/>
                      <a:pt x="334103" y="101307"/>
                      <a:pt x="328579" y="63586"/>
                    </a:cubicBezTo>
                    <a:cubicBezTo>
                      <a:pt x="325530" y="43011"/>
                      <a:pt x="322862" y="21485"/>
                      <a:pt x="314480" y="2816"/>
                    </a:cubicBez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050" name="Group 1049">
              <a:extLst>
                <a:ext uri="{FF2B5EF4-FFF2-40B4-BE49-F238E27FC236}">
                  <a16:creationId xmlns:a16="http://schemas.microsoft.com/office/drawing/2014/main" id="{043AD90C-3309-4439-99A6-B9EE5E85B3A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7620000" y="-1"/>
              <a:ext cx="874716" cy="6858001"/>
              <a:chOff x="7620000" y="-1"/>
              <a:chExt cx="874716" cy="6858001"/>
            </a:xfrm>
          </p:grpSpPr>
          <p:sp>
            <p:nvSpPr>
              <p:cNvPr id="1051" name="Freeform: Shape 1050">
                <a:extLst>
                  <a:ext uri="{FF2B5EF4-FFF2-40B4-BE49-F238E27FC236}">
                    <a16:creationId xmlns:a16="http://schemas.microsoft.com/office/drawing/2014/main" id="{7A3E9337-6002-4002-B793-055F19307F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628357"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52" name="Freeform: Shape 1051">
                <a:extLst>
                  <a:ext uri="{FF2B5EF4-FFF2-40B4-BE49-F238E27FC236}">
                    <a16:creationId xmlns:a16="http://schemas.microsoft.com/office/drawing/2014/main" id="{CA6D3F49-18AE-475F-915A-DF73EF064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628357"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8952853" y="1766806"/>
            <a:ext cx="4267201" cy="2386740"/>
          </a:xfrm>
        </p:spPr>
        <p:txBody>
          <a:bodyPr>
            <a:normAutofit/>
          </a:bodyPr>
          <a:lstStyle/>
          <a:p>
            <a:pPr algn="l"/>
            <a:r>
              <a:rPr lang="en-US" sz="7200">
                <a:solidFill>
                  <a:schemeClr val="bg1"/>
                </a:solidFill>
              </a:rPr>
              <a:t>Staff </a:t>
            </a:r>
            <a:br>
              <a:rPr lang="en-US" sz="7200">
                <a:solidFill>
                  <a:schemeClr val="bg1"/>
                </a:solidFill>
              </a:rPr>
            </a:br>
            <a:r>
              <a:rPr lang="en-US" sz="7200">
                <a:solidFill>
                  <a:schemeClr val="bg1"/>
                </a:solidFill>
              </a:rPr>
              <a:t>Chart</a:t>
            </a:r>
            <a:endParaRPr lang="en-KN" sz="7200" dirty="0">
              <a:solidFill>
                <a:schemeClr val="bg1"/>
              </a:solidFill>
            </a:endParaRPr>
          </a:p>
        </p:txBody>
      </p:sp>
      <p:pic>
        <p:nvPicPr>
          <p:cNvPr id="6" name="Picture 5">
            <a:extLst>
              <a:ext uri="{FF2B5EF4-FFF2-40B4-BE49-F238E27FC236}">
                <a16:creationId xmlns:a16="http://schemas.microsoft.com/office/drawing/2014/main" id="{F2CB6728-3BC1-F12D-0C76-E4CD9AA1601D}"/>
              </a:ext>
            </a:extLst>
          </p:cNvPr>
          <p:cNvPicPr>
            <a:picLocks noChangeAspect="1"/>
          </p:cNvPicPr>
          <p:nvPr/>
        </p:nvPicPr>
        <p:blipFill>
          <a:blip r:embed="rId3"/>
          <a:stretch>
            <a:fillRect/>
          </a:stretch>
        </p:blipFill>
        <p:spPr>
          <a:xfrm>
            <a:off x="666294" y="0"/>
            <a:ext cx="6799797" cy="6858000"/>
          </a:xfrm>
          <a:prstGeom prst="rect">
            <a:avLst/>
          </a:prstGeom>
        </p:spPr>
      </p:pic>
    </p:spTree>
    <p:extLst>
      <p:ext uri="{BB962C8B-B14F-4D97-AF65-F5344CB8AC3E}">
        <p14:creationId xmlns:p14="http://schemas.microsoft.com/office/powerpoint/2010/main" val="41211093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1122363"/>
            <a:ext cx="10098546" cy="1121434"/>
          </a:xfrm>
        </p:spPr>
        <p:txBody>
          <a:bodyPr>
            <a:normAutofit/>
          </a:bodyPr>
          <a:lstStyle/>
          <a:p>
            <a:r>
              <a:rPr lang="en-US" dirty="0"/>
              <a:t>What differentiates Keyano?</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475989" y="2243796"/>
            <a:ext cx="11185743" cy="4257212"/>
          </a:xfrm>
        </p:spPr>
        <p:txBody>
          <a:bodyPr>
            <a:normAutofit fontScale="92500" lnSpcReduction="10000"/>
          </a:bodyPr>
          <a:lstStyle/>
          <a:p>
            <a:pPr algn="l"/>
            <a:r>
              <a:rPr lang="en-US" sz="3200" b="1" dirty="0">
                <a:solidFill>
                  <a:srgbClr val="0070C0"/>
                </a:solidFill>
              </a:rPr>
              <a:t>Wide Range of Programs</a:t>
            </a:r>
          </a:p>
          <a:p>
            <a:pPr algn="l"/>
            <a:r>
              <a:rPr lang="en-US" sz="2800" b="1" dirty="0">
                <a:solidFill>
                  <a:srgbClr val="212529"/>
                </a:solidFill>
              </a:rPr>
              <a:t>While obviously smaller in scale, Keyano runs the equivalent levels of Edmonton Minor Hockey all the way up to the Edmonton Oilers. </a:t>
            </a:r>
            <a:r>
              <a:rPr lang="en-US" sz="2800" dirty="0">
                <a:solidFill>
                  <a:srgbClr val="212529"/>
                </a:solidFill>
              </a:rPr>
              <a:t>Imagine if the Oilers ran a hockey club that started with 6-year-olds and culminated in making the big squad all without leaving Edmonton…</a:t>
            </a:r>
          </a:p>
          <a:p>
            <a:pPr algn="l"/>
            <a:r>
              <a:rPr lang="en-US" sz="2800" dirty="0">
                <a:solidFill>
                  <a:srgbClr val="212529"/>
                </a:solidFill>
              </a:rPr>
              <a:t>Our Development Program is one of the top on the country and focuses on skill and stroke development. This takes swimmers from grassroots racing up to the beginning experiences of Provincial meets.</a:t>
            </a:r>
          </a:p>
          <a:p>
            <a:pPr algn="l"/>
            <a:r>
              <a:rPr lang="en-US" sz="2800" dirty="0">
                <a:solidFill>
                  <a:srgbClr val="212529"/>
                </a:solidFill>
              </a:rPr>
              <a:t>Our Performance Program is one of the top in the country having placed multiple swimmers on Canada’s national team each and every decade since the club started in 1978. </a:t>
            </a:r>
          </a:p>
          <a:p>
            <a:pPr algn="l"/>
            <a:endParaRPr lang="en-US" sz="2800" dirty="0">
              <a:solidFill>
                <a:srgbClr val="212529"/>
              </a:solidFill>
            </a:endParaRPr>
          </a:p>
          <a:p>
            <a:pPr algn="l"/>
            <a:endParaRPr lang="en-US" sz="2800" dirty="0">
              <a:solidFill>
                <a:srgbClr val="212529"/>
              </a:solidFill>
            </a:endParaRPr>
          </a:p>
        </p:txBody>
      </p:sp>
    </p:spTree>
    <p:extLst>
      <p:ext uri="{BB962C8B-B14F-4D97-AF65-F5344CB8AC3E}">
        <p14:creationId xmlns:p14="http://schemas.microsoft.com/office/powerpoint/2010/main" val="112990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1122363"/>
            <a:ext cx="10098546" cy="1121434"/>
          </a:xfrm>
        </p:spPr>
        <p:txBody>
          <a:bodyPr>
            <a:normAutofit/>
          </a:bodyPr>
          <a:lstStyle/>
          <a:p>
            <a:r>
              <a:rPr lang="en-US" dirty="0"/>
              <a:t>History</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475989" y="2243796"/>
            <a:ext cx="11185743" cy="4257212"/>
          </a:xfrm>
        </p:spPr>
        <p:txBody>
          <a:bodyPr>
            <a:normAutofit lnSpcReduction="10000"/>
          </a:bodyPr>
          <a:lstStyle/>
          <a:p>
            <a:pPr algn="l"/>
            <a:r>
              <a:rPr lang="en-US" sz="3200" b="1" dirty="0">
                <a:solidFill>
                  <a:srgbClr val="0070C0"/>
                </a:solidFill>
              </a:rPr>
              <a:t>Before 1978 </a:t>
            </a:r>
            <a:r>
              <a:rPr lang="en-US" sz="3200" b="1" dirty="0" err="1">
                <a:solidFill>
                  <a:srgbClr val="0070C0"/>
                </a:solidFill>
              </a:rPr>
              <a:t>Commonweath</a:t>
            </a:r>
            <a:r>
              <a:rPr lang="en-US" sz="3200" b="1" dirty="0">
                <a:solidFill>
                  <a:srgbClr val="0070C0"/>
                </a:solidFill>
              </a:rPr>
              <a:t> Games</a:t>
            </a:r>
          </a:p>
          <a:p>
            <a:pPr algn="l"/>
            <a:r>
              <a:rPr lang="en-US" sz="2800" dirty="0">
                <a:solidFill>
                  <a:srgbClr val="212529"/>
                </a:solidFill>
              </a:rPr>
              <a:t>Edmonton was already known as a swimming town with big names like Graham Smith (1 Olympic medal in 1976, 6 Gold in 1978 Commonwealth Games) and Cheryl Gibson (1 Olympic medal in 1976, 3 medals in 1982 Commonwealth Games). </a:t>
            </a:r>
          </a:p>
          <a:p>
            <a:pPr algn="l"/>
            <a:r>
              <a:rPr lang="en-US" sz="2800" dirty="0">
                <a:solidFill>
                  <a:srgbClr val="212529"/>
                </a:solidFill>
              </a:rPr>
              <a:t>After 1978, local swim club giants Jasper Place Swim Club and South Side Swim Club (out of Confed) joined to form Keyano and begin training at the new Kinsmen Aquatic Centre. </a:t>
            </a:r>
          </a:p>
          <a:p>
            <a:pPr algn="l"/>
            <a:r>
              <a:rPr lang="en-US" sz="2800" dirty="0">
                <a:solidFill>
                  <a:srgbClr val="212529"/>
                </a:solidFill>
              </a:rPr>
              <a:t>“Keyano” was the </a:t>
            </a:r>
            <a:r>
              <a:rPr lang="en-US" sz="2800" dirty="0" err="1">
                <a:solidFill>
                  <a:srgbClr val="212529"/>
                </a:solidFill>
              </a:rPr>
              <a:t>cree</a:t>
            </a:r>
            <a:r>
              <a:rPr lang="en-US" sz="2800" dirty="0">
                <a:solidFill>
                  <a:srgbClr val="212529"/>
                </a:solidFill>
              </a:rPr>
              <a:t> motto for the 1978 Commonwealth Games in Edmonton and means Friendship. </a:t>
            </a:r>
          </a:p>
          <a:p>
            <a:pPr algn="l"/>
            <a:endParaRPr lang="en-US" sz="2800" dirty="0">
              <a:solidFill>
                <a:srgbClr val="212529"/>
              </a:solidFill>
            </a:endParaRPr>
          </a:p>
        </p:txBody>
      </p:sp>
    </p:spTree>
    <p:extLst>
      <p:ext uri="{BB962C8B-B14F-4D97-AF65-F5344CB8AC3E}">
        <p14:creationId xmlns:p14="http://schemas.microsoft.com/office/powerpoint/2010/main" val="22418792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1122363"/>
            <a:ext cx="10098546" cy="1121434"/>
          </a:xfrm>
        </p:spPr>
        <p:txBody>
          <a:bodyPr>
            <a:normAutofit/>
          </a:bodyPr>
          <a:lstStyle/>
          <a:p>
            <a:r>
              <a:rPr lang="en-US" dirty="0"/>
              <a:t>History</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475989" y="2243796"/>
            <a:ext cx="11185743" cy="4257212"/>
          </a:xfrm>
        </p:spPr>
        <p:txBody>
          <a:bodyPr>
            <a:normAutofit/>
          </a:bodyPr>
          <a:lstStyle/>
          <a:p>
            <a:pPr algn="l"/>
            <a:r>
              <a:rPr lang="en-US" sz="3200" b="1" dirty="0">
                <a:solidFill>
                  <a:srgbClr val="0070C0"/>
                </a:solidFill>
              </a:rPr>
              <a:t>Olympic Glory</a:t>
            </a:r>
          </a:p>
          <a:p>
            <a:pPr algn="l"/>
            <a:r>
              <a:rPr lang="en-US" sz="2800" dirty="0">
                <a:solidFill>
                  <a:srgbClr val="212529"/>
                </a:solidFill>
              </a:rPr>
              <a:t>26 Swimmers, Coaches and Staff have been named to Canada’s Olympic team from Edmonton Keyano.</a:t>
            </a:r>
          </a:p>
          <a:p>
            <a:pPr algn="l"/>
            <a:r>
              <a:rPr lang="en-US" sz="2800" dirty="0">
                <a:solidFill>
                  <a:srgbClr val="212529"/>
                </a:solidFill>
              </a:rPr>
              <a:t>This being an Olympic year, keep your eyes on Keyano’s Emma </a:t>
            </a:r>
            <a:r>
              <a:rPr lang="en-US" sz="2800" dirty="0" err="1">
                <a:solidFill>
                  <a:srgbClr val="212529"/>
                </a:solidFill>
              </a:rPr>
              <a:t>Finlin</a:t>
            </a:r>
            <a:r>
              <a:rPr lang="en-US" sz="2800" dirty="0">
                <a:solidFill>
                  <a:srgbClr val="212529"/>
                </a:solidFill>
              </a:rPr>
              <a:t> who last season posted the 4</a:t>
            </a:r>
            <a:r>
              <a:rPr lang="en-US" sz="2800" baseline="30000" dirty="0">
                <a:solidFill>
                  <a:srgbClr val="212529"/>
                </a:solidFill>
              </a:rPr>
              <a:t>th</a:t>
            </a:r>
            <a:r>
              <a:rPr lang="en-US" sz="2800" dirty="0">
                <a:solidFill>
                  <a:srgbClr val="212529"/>
                </a:solidFill>
              </a:rPr>
              <a:t>-fastest 1500m Freestyle in Canada all-time and named to Canada’s 2023 World Championships and Pan Am Games teams. </a:t>
            </a:r>
          </a:p>
          <a:p>
            <a:pPr algn="l"/>
            <a:endParaRPr lang="en-US" sz="2800" dirty="0">
              <a:solidFill>
                <a:srgbClr val="212529"/>
              </a:solidFill>
            </a:endParaRPr>
          </a:p>
        </p:txBody>
      </p:sp>
    </p:spTree>
    <p:extLst>
      <p:ext uri="{BB962C8B-B14F-4D97-AF65-F5344CB8AC3E}">
        <p14:creationId xmlns:p14="http://schemas.microsoft.com/office/powerpoint/2010/main" val="8569919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949410" y="1122363"/>
            <a:ext cx="10098546" cy="1121434"/>
          </a:xfrm>
        </p:spPr>
        <p:txBody>
          <a:bodyPr>
            <a:normAutofit/>
          </a:bodyPr>
          <a:lstStyle/>
          <a:p>
            <a:r>
              <a:rPr lang="en-US" dirty="0"/>
              <a:t>Mission</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475989" y="2243796"/>
            <a:ext cx="11185743" cy="4257212"/>
          </a:xfrm>
        </p:spPr>
        <p:txBody>
          <a:bodyPr>
            <a:normAutofit/>
          </a:bodyPr>
          <a:lstStyle/>
          <a:p>
            <a:pPr algn="l"/>
            <a:r>
              <a:rPr lang="en-US" sz="3200" b="1" dirty="0">
                <a:solidFill>
                  <a:srgbClr val="0070C0"/>
                </a:solidFill>
              </a:rPr>
              <a:t>Unapologetically Performance-Driven</a:t>
            </a:r>
          </a:p>
          <a:p>
            <a:pPr algn="l"/>
            <a:r>
              <a:rPr lang="en-US" sz="2800" dirty="0">
                <a:solidFill>
                  <a:srgbClr val="212529"/>
                </a:solidFill>
              </a:rPr>
              <a:t>Keyano aims for a lot of goals, but all are driven by the mission to perform.</a:t>
            </a:r>
          </a:p>
          <a:p>
            <a:pPr algn="l"/>
            <a:r>
              <a:rPr lang="en-US" sz="2800" dirty="0">
                <a:solidFill>
                  <a:srgbClr val="212529"/>
                </a:solidFill>
              </a:rPr>
              <a:t>While many clubs get bogged down in the politics or competitive friction created by this goal, Keyano’s board and staff have always strived for excellence and when faced with tough choices choose to support performance.</a:t>
            </a:r>
          </a:p>
          <a:p>
            <a:pPr algn="l"/>
            <a:r>
              <a:rPr lang="en-US" sz="2800" dirty="0">
                <a:solidFill>
                  <a:srgbClr val="212529"/>
                </a:solidFill>
              </a:rPr>
              <a:t>We believe everybody and Keyano benefits from the drive of our Performance program and the type of leaders in swimming that Keyano is able to attract onto our staff.  </a:t>
            </a:r>
          </a:p>
          <a:p>
            <a:pPr algn="l"/>
            <a:endParaRPr lang="en-US" sz="2800" dirty="0">
              <a:solidFill>
                <a:srgbClr val="212529"/>
              </a:solidFill>
            </a:endParaRPr>
          </a:p>
        </p:txBody>
      </p:sp>
    </p:spTree>
    <p:extLst>
      <p:ext uri="{BB962C8B-B14F-4D97-AF65-F5344CB8AC3E}">
        <p14:creationId xmlns:p14="http://schemas.microsoft.com/office/powerpoint/2010/main" val="2926729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normAutofit fontScale="90000"/>
          </a:bodyPr>
          <a:lstStyle/>
          <a:p>
            <a:r>
              <a:rPr lang="en-US" b="1" dirty="0"/>
              <a:t>More on Development Program</a:t>
            </a:r>
            <a:endParaRPr lang="en-KN" b="1"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7"/>
            <a:ext cx="10293180" cy="3664634"/>
          </a:xfrm>
        </p:spPr>
        <p:txBody>
          <a:bodyPr>
            <a:normAutofit/>
          </a:bodyPr>
          <a:lstStyle/>
          <a:p>
            <a:pPr algn="l"/>
            <a:endParaRPr lang="en-US" sz="3200" dirty="0"/>
          </a:p>
          <a:p>
            <a:r>
              <a:rPr lang="en-US" sz="4000" b="1" dirty="0"/>
              <a:t>Lead Development Coach</a:t>
            </a:r>
          </a:p>
          <a:p>
            <a:r>
              <a:rPr lang="en-US" sz="4000" b="1" dirty="0"/>
              <a:t>Messages for the current season</a:t>
            </a:r>
          </a:p>
          <a:p>
            <a:r>
              <a:rPr lang="en-US" sz="4000" b="1" dirty="0"/>
              <a:t>(Questions are next ;)</a:t>
            </a:r>
          </a:p>
        </p:txBody>
      </p:sp>
    </p:spTree>
    <p:extLst>
      <p:ext uri="{BB962C8B-B14F-4D97-AF65-F5344CB8AC3E}">
        <p14:creationId xmlns:p14="http://schemas.microsoft.com/office/powerpoint/2010/main" val="15015038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706437"/>
          </a:xfrm>
        </p:spPr>
        <p:txBody>
          <a:bodyPr>
            <a:normAutofit fontScale="90000"/>
          </a:bodyPr>
          <a:lstStyle/>
          <a:p>
            <a:r>
              <a:rPr lang="en-US" b="1" dirty="0"/>
              <a:t>Questions</a:t>
            </a:r>
            <a:endParaRPr lang="en-KN" b="1"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1059891" y="1538047"/>
            <a:ext cx="10293180" cy="1542255"/>
          </a:xfrm>
        </p:spPr>
        <p:txBody>
          <a:bodyPr>
            <a:normAutofit lnSpcReduction="10000"/>
          </a:bodyPr>
          <a:lstStyle/>
          <a:p>
            <a:endParaRPr lang="en-US" sz="1400" b="1" dirty="0"/>
          </a:p>
          <a:p>
            <a:r>
              <a:rPr lang="en-US" sz="4000" b="1" dirty="0"/>
              <a:t>Open to group questions </a:t>
            </a:r>
            <a:r>
              <a:rPr lang="en-US" sz="4000" b="1" dirty="0">
                <a:sym typeface="Wingdings" panose="05000000000000000000" pitchFamily="2" charset="2"/>
              </a:rPr>
              <a:t></a:t>
            </a:r>
          </a:p>
          <a:p>
            <a:r>
              <a:rPr lang="en-US" sz="4000" b="1" dirty="0">
                <a:sym typeface="Wingdings" panose="05000000000000000000" pitchFamily="2" charset="2"/>
              </a:rPr>
              <a:t>Individual questions address as follows:</a:t>
            </a:r>
          </a:p>
        </p:txBody>
      </p:sp>
      <p:graphicFrame>
        <p:nvGraphicFramePr>
          <p:cNvPr id="2" name="Table 1">
            <a:extLst>
              <a:ext uri="{FF2B5EF4-FFF2-40B4-BE49-F238E27FC236}">
                <a16:creationId xmlns:a16="http://schemas.microsoft.com/office/drawing/2014/main" id="{5AEF395A-F0C8-D919-A7AE-C566058A9505}"/>
              </a:ext>
            </a:extLst>
          </p:cNvPr>
          <p:cNvGraphicFramePr>
            <a:graphicFrameLocks noGrp="1"/>
          </p:cNvGraphicFramePr>
          <p:nvPr>
            <p:extLst>
              <p:ext uri="{D42A27DB-BD31-4B8C-83A1-F6EECF244321}">
                <p14:modId xmlns:p14="http://schemas.microsoft.com/office/powerpoint/2010/main" val="2408522723"/>
              </p:ext>
            </p:extLst>
          </p:nvPr>
        </p:nvGraphicFramePr>
        <p:xfrm>
          <a:off x="949409" y="3252788"/>
          <a:ext cx="10403661" cy="3210560"/>
        </p:xfrm>
        <a:graphic>
          <a:graphicData uri="http://schemas.openxmlformats.org/drawingml/2006/table">
            <a:tbl>
              <a:tblPr bandRow="1">
                <a:tableStyleId>{5C22544A-7EE6-4342-B048-85BDC9FD1C3A}</a:tableStyleId>
              </a:tblPr>
              <a:tblGrid>
                <a:gridCol w="5392682">
                  <a:extLst>
                    <a:ext uri="{9D8B030D-6E8A-4147-A177-3AD203B41FA5}">
                      <a16:colId xmlns:a16="http://schemas.microsoft.com/office/drawing/2014/main" val="2511986328"/>
                    </a:ext>
                  </a:extLst>
                </a:gridCol>
                <a:gridCol w="1846385">
                  <a:extLst>
                    <a:ext uri="{9D8B030D-6E8A-4147-A177-3AD203B41FA5}">
                      <a16:colId xmlns:a16="http://schemas.microsoft.com/office/drawing/2014/main" val="1753830235"/>
                    </a:ext>
                  </a:extLst>
                </a:gridCol>
                <a:gridCol w="3164594">
                  <a:extLst>
                    <a:ext uri="{9D8B030D-6E8A-4147-A177-3AD203B41FA5}">
                      <a16:colId xmlns:a16="http://schemas.microsoft.com/office/drawing/2014/main" val="3495103956"/>
                    </a:ext>
                  </a:extLst>
                </a:gridCol>
              </a:tblGrid>
              <a:tr h="370840">
                <a:tc>
                  <a:txBody>
                    <a:bodyPr/>
                    <a:lstStyle/>
                    <a:p>
                      <a:r>
                        <a:rPr lang="en-CA" b="1" dirty="0"/>
                        <a:t>Policy / Club questions</a:t>
                      </a:r>
                    </a:p>
                  </a:txBody>
                  <a:tcPr/>
                </a:tc>
                <a:tc>
                  <a:txBody>
                    <a:bodyPr/>
                    <a:lstStyle/>
                    <a:p>
                      <a:r>
                        <a:rPr lang="en-CA" b="1" dirty="0"/>
                        <a:t>Chris Nelson</a:t>
                      </a:r>
                    </a:p>
                  </a:txBody>
                  <a:tcPr/>
                </a:tc>
                <a:tc>
                  <a:txBody>
                    <a:bodyPr/>
                    <a:lstStyle/>
                    <a:p>
                      <a:r>
                        <a:rPr lang="en-CA" dirty="0">
                          <a:hlinkClick r:id="rId3"/>
                        </a:rPr>
                        <a:t>generalmanager@eksc.com</a:t>
                      </a:r>
                      <a:endParaRPr lang="en-CA" dirty="0"/>
                    </a:p>
                    <a:p>
                      <a:r>
                        <a:rPr lang="en-CA" dirty="0"/>
                        <a:t>780-777-9455</a:t>
                      </a:r>
                    </a:p>
                  </a:txBody>
                  <a:tcPr/>
                </a:tc>
                <a:extLst>
                  <a:ext uri="{0D108BD9-81ED-4DB2-BD59-A6C34878D82A}">
                    <a16:rowId xmlns:a16="http://schemas.microsoft.com/office/drawing/2014/main" val="294704689"/>
                  </a:ext>
                </a:extLst>
              </a:tr>
              <a:tr h="370840">
                <a:tc>
                  <a:txBody>
                    <a:bodyPr/>
                    <a:lstStyle/>
                    <a:p>
                      <a:r>
                        <a:rPr lang="en-CA" b="1" dirty="0"/>
                        <a:t>Basic Financial questions</a:t>
                      </a:r>
                    </a:p>
                    <a:p>
                      <a:pPr marL="268288" indent="0"/>
                      <a:r>
                        <a:rPr lang="en-CA" b="0" dirty="0"/>
                        <a:t>(change credit card, update account information, billing inquiries, etc.)</a:t>
                      </a:r>
                    </a:p>
                  </a:txBody>
                  <a:tcPr/>
                </a:tc>
                <a:tc>
                  <a:txBody>
                    <a:bodyPr/>
                    <a:lstStyle/>
                    <a:p>
                      <a:r>
                        <a:rPr lang="en-CA" b="1" dirty="0"/>
                        <a:t>Jie Cheng</a:t>
                      </a:r>
                    </a:p>
                  </a:txBody>
                  <a:tcPr/>
                </a:tc>
                <a:tc>
                  <a:txBody>
                    <a:bodyPr/>
                    <a:lstStyle/>
                    <a:p>
                      <a:r>
                        <a:rPr lang="en-CA" dirty="0">
                          <a:hlinkClick r:id="rId4"/>
                        </a:rPr>
                        <a:t>accountant@eksc.com</a:t>
                      </a:r>
                      <a:endParaRPr lang="en-CA" dirty="0"/>
                    </a:p>
                    <a:p>
                      <a:endParaRPr lang="en-CA" dirty="0"/>
                    </a:p>
                  </a:txBody>
                  <a:tcPr/>
                </a:tc>
                <a:extLst>
                  <a:ext uri="{0D108BD9-81ED-4DB2-BD59-A6C34878D82A}">
                    <a16:rowId xmlns:a16="http://schemas.microsoft.com/office/drawing/2014/main" val="371320015"/>
                  </a:ext>
                </a:extLst>
              </a:tr>
              <a:tr h="370840">
                <a:tc>
                  <a:txBody>
                    <a:bodyPr/>
                    <a:lstStyle/>
                    <a:p>
                      <a:r>
                        <a:rPr lang="en-CA" b="1" dirty="0"/>
                        <a:t>Program questions</a:t>
                      </a:r>
                    </a:p>
                    <a:p>
                      <a:pPr marL="268288" indent="0"/>
                      <a:r>
                        <a:rPr lang="en-CA" b="0" dirty="0"/>
                        <a:t>(group placement, training or equipment, swim meet sign up and entries, etc.) </a:t>
                      </a:r>
                    </a:p>
                  </a:txBody>
                  <a:tcPr/>
                </a:tc>
                <a:tc>
                  <a:txBody>
                    <a:bodyPr/>
                    <a:lstStyle/>
                    <a:p>
                      <a:r>
                        <a:rPr lang="en-CA" b="1" dirty="0"/>
                        <a:t>Matt </a:t>
                      </a:r>
                      <a:r>
                        <a:rPr lang="en-CA" b="1" dirty="0" err="1"/>
                        <a:t>Bowkowy</a:t>
                      </a:r>
                      <a:endParaRPr lang="en-CA" b="1" dirty="0"/>
                    </a:p>
                  </a:txBody>
                  <a:tcPr/>
                </a:tc>
                <a:tc>
                  <a:txBody>
                    <a:bodyPr/>
                    <a:lstStyle/>
                    <a:p>
                      <a:r>
                        <a:rPr lang="en-CA" dirty="0">
                          <a:hlinkClick r:id="rId5"/>
                        </a:rPr>
                        <a:t>mbowkowy@eksc.com</a:t>
                      </a:r>
                      <a:endParaRPr lang="en-CA" dirty="0"/>
                    </a:p>
                    <a:p>
                      <a:r>
                        <a:rPr lang="en-CA" dirty="0"/>
                        <a:t>587-982-7025</a:t>
                      </a:r>
                    </a:p>
                  </a:txBody>
                  <a:tcPr/>
                </a:tc>
                <a:extLst>
                  <a:ext uri="{0D108BD9-81ED-4DB2-BD59-A6C34878D82A}">
                    <a16:rowId xmlns:a16="http://schemas.microsoft.com/office/drawing/2014/main" val="217332333"/>
                  </a:ext>
                </a:extLst>
              </a:tr>
              <a:tr h="370840">
                <a:tc>
                  <a:txBody>
                    <a:bodyPr/>
                    <a:lstStyle/>
                    <a:p>
                      <a:r>
                        <a:rPr lang="en-CA" b="1" dirty="0"/>
                        <a:t>Bingo Coordinator (Volunteer)</a:t>
                      </a:r>
                    </a:p>
                  </a:txBody>
                  <a:tcPr/>
                </a:tc>
                <a:tc>
                  <a:txBody>
                    <a:bodyPr/>
                    <a:lstStyle/>
                    <a:p>
                      <a:r>
                        <a:rPr lang="en-CA" b="1" dirty="0"/>
                        <a:t>Christine Reeves</a:t>
                      </a:r>
                    </a:p>
                  </a:txBody>
                  <a:tcPr/>
                </a:tc>
                <a:tc>
                  <a:txBody>
                    <a:bodyPr/>
                    <a:lstStyle/>
                    <a:p>
                      <a:r>
                        <a:rPr lang="en-CA" dirty="0">
                          <a:hlinkClick r:id="rId6"/>
                        </a:rPr>
                        <a:t>chrisrvs@shaw.ca</a:t>
                      </a:r>
                      <a:endParaRPr lang="en-CA" dirty="0"/>
                    </a:p>
                  </a:txBody>
                  <a:tcPr/>
                </a:tc>
                <a:extLst>
                  <a:ext uri="{0D108BD9-81ED-4DB2-BD59-A6C34878D82A}">
                    <a16:rowId xmlns:a16="http://schemas.microsoft.com/office/drawing/2014/main" val="2871477640"/>
                  </a:ext>
                </a:extLst>
              </a:tr>
              <a:tr h="370840">
                <a:tc>
                  <a:txBody>
                    <a:bodyPr/>
                    <a:lstStyle/>
                    <a:p>
                      <a:r>
                        <a:rPr lang="en-CA" b="1" dirty="0"/>
                        <a:t>Officials Coordinator (Volunteer)</a:t>
                      </a:r>
                    </a:p>
                  </a:txBody>
                  <a:tcPr/>
                </a:tc>
                <a:tc>
                  <a:txBody>
                    <a:bodyPr/>
                    <a:lstStyle/>
                    <a:p>
                      <a:r>
                        <a:rPr lang="en-CA" b="1" dirty="0"/>
                        <a:t>Stephanie </a:t>
                      </a:r>
                      <a:r>
                        <a:rPr lang="en-CA" b="1" dirty="0" err="1"/>
                        <a:t>Slee</a:t>
                      </a:r>
                      <a:endParaRPr lang="en-CA" b="1" dirty="0"/>
                    </a:p>
                  </a:txBody>
                  <a:tcPr/>
                </a:tc>
                <a:tc>
                  <a:txBody>
                    <a:bodyPr/>
                    <a:lstStyle/>
                    <a:p>
                      <a:r>
                        <a:rPr lang="en-CA" dirty="0">
                          <a:hlinkClick r:id="rId7"/>
                        </a:rPr>
                        <a:t>officials@eksc.com</a:t>
                      </a:r>
                      <a:r>
                        <a:rPr lang="en-CA" dirty="0"/>
                        <a:t> </a:t>
                      </a:r>
                    </a:p>
                  </a:txBody>
                  <a:tcPr/>
                </a:tc>
                <a:extLst>
                  <a:ext uri="{0D108BD9-81ED-4DB2-BD59-A6C34878D82A}">
                    <a16:rowId xmlns:a16="http://schemas.microsoft.com/office/drawing/2014/main" val="104459213"/>
                  </a:ext>
                </a:extLst>
              </a:tr>
            </a:tbl>
          </a:graphicData>
        </a:graphic>
      </p:graphicFrame>
    </p:spTree>
    <p:extLst>
      <p:ext uri="{BB962C8B-B14F-4D97-AF65-F5344CB8AC3E}">
        <p14:creationId xmlns:p14="http://schemas.microsoft.com/office/powerpoint/2010/main" val="643731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dirty="0"/>
              <a:t>General Manager</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7"/>
            <a:ext cx="10293180" cy="3664634"/>
          </a:xfrm>
        </p:spPr>
        <p:txBody>
          <a:bodyPr>
            <a:normAutofit lnSpcReduction="10000"/>
          </a:bodyPr>
          <a:lstStyle/>
          <a:p>
            <a:pPr algn="l"/>
            <a:r>
              <a:rPr lang="en-US" sz="3200" b="1" dirty="0"/>
              <a:t>Chris Nelson</a:t>
            </a:r>
          </a:p>
          <a:p>
            <a:pPr marL="457200" indent="-457200" algn="l">
              <a:buFont typeface="Arial" panose="020B0604020202020204" pitchFamily="34" charset="0"/>
              <a:buChar char="•"/>
            </a:pPr>
            <a:r>
              <a:rPr lang="en-US" sz="3200" dirty="0"/>
              <a:t>Keyano’s first GM, GM position created in 2018</a:t>
            </a:r>
          </a:p>
          <a:p>
            <a:pPr marL="457200" indent="-457200" algn="l">
              <a:buFont typeface="Arial" panose="020B0604020202020204" pitchFamily="34" charset="0"/>
              <a:buChar char="•"/>
            </a:pPr>
            <a:r>
              <a:rPr lang="en-US" sz="3200" dirty="0"/>
              <a:t>Formerly, Head Coach &amp; GM were one position</a:t>
            </a:r>
          </a:p>
          <a:p>
            <a:pPr marL="457200" indent="-457200" algn="l">
              <a:buFont typeface="Arial" panose="020B0604020202020204" pitchFamily="34" charset="0"/>
              <a:buChar char="•"/>
            </a:pPr>
            <a:r>
              <a:rPr lang="en-US" sz="3200" dirty="0"/>
              <a:t>Chris brings 20 years of coaching and administrative experience from Alberta swim clubs, including 7 years of coaching on international stage, 20 years of work on Swim Alberta and City of Edmonton stakeholder working groups &amp; committees. </a:t>
            </a:r>
          </a:p>
        </p:txBody>
      </p:sp>
    </p:spTree>
    <p:extLst>
      <p:ext uri="{BB962C8B-B14F-4D97-AF65-F5344CB8AC3E}">
        <p14:creationId xmlns:p14="http://schemas.microsoft.com/office/powerpoint/2010/main" val="2154606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dirty="0"/>
              <a:t>Head Coach</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7"/>
            <a:ext cx="10293180" cy="3664634"/>
          </a:xfrm>
        </p:spPr>
        <p:txBody>
          <a:bodyPr>
            <a:normAutofit/>
          </a:bodyPr>
          <a:lstStyle/>
          <a:p>
            <a:pPr algn="l"/>
            <a:r>
              <a:rPr lang="en-US" sz="3200" b="1" dirty="0"/>
              <a:t>Paul Birmingham</a:t>
            </a:r>
          </a:p>
          <a:p>
            <a:pPr marL="457200" indent="-457200" algn="l">
              <a:buFont typeface="Arial" panose="020B0604020202020204" pitchFamily="34" charset="0"/>
              <a:buChar char="•"/>
            </a:pPr>
            <a:r>
              <a:rPr lang="en-US" sz="3200" dirty="0"/>
              <a:t>Head Coach since 2018</a:t>
            </a:r>
          </a:p>
          <a:p>
            <a:pPr marL="457200" indent="-457200" algn="l">
              <a:buFont typeface="Arial" panose="020B0604020202020204" pitchFamily="34" charset="0"/>
              <a:buChar char="•"/>
            </a:pPr>
            <a:r>
              <a:rPr lang="en-US" sz="3200" dirty="0"/>
              <a:t>Previously National Coach of Malaysia for 11 years</a:t>
            </a:r>
          </a:p>
          <a:p>
            <a:pPr marL="457200" indent="-457200" algn="l">
              <a:buFont typeface="Arial" panose="020B0604020202020204" pitchFamily="34" charset="0"/>
              <a:buChar char="•"/>
            </a:pPr>
            <a:r>
              <a:rPr lang="en-US" sz="3200" dirty="0"/>
              <a:t>Resume includes Performance highlights of 4 Olympic Games and multiple World Championships; and Development highlights from 2000+ member swim schools / clubs in Australia and California. </a:t>
            </a:r>
          </a:p>
        </p:txBody>
      </p:sp>
    </p:spTree>
    <p:extLst>
      <p:ext uri="{BB962C8B-B14F-4D97-AF65-F5344CB8AC3E}">
        <p14:creationId xmlns:p14="http://schemas.microsoft.com/office/powerpoint/2010/main" val="4056230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dirty="0"/>
              <a:t>Lead Development Coach</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7"/>
            <a:ext cx="10293180" cy="3664634"/>
          </a:xfrm>
        </p:spPr>
        <p:txBody>
          <a:bodyPr>
            <a:normAutofit/>
          </a:bodyPr>
          <a:lstStyle/>
          <a:p>
            <a:pPr algn="l"/>
            <a:r>
              <a:rPr lang="en-US" sz="3200" b="1" dirty="0"/>
              <a:t>Matt </a:t>
            </a:r>
            <a:r>
              <a:rPr lang="en-US" sz="3200" b="1" dirty="0" err="1"/>
              <a:t>Bowkowy</a:t>
            </a:r>
            <a:endParaRPr lang="en-US" sz="3200" b="1" dirty="0"/>
          </a:p>
          <a:p>
            <a:pPr marL="457200" indent="-457200" algn="l">
              <a:buFont typeface="Arial" panose="020B0604020202020204" pitchFamily="34" charset="0"/>
              <a:buChar char="•"/>
            </a:pPr>
            <a:r>
              <a:rPr lang="en-US" sz="3200" dirty="0"/>
              <a:t>New position created in 2022 to add oversight to Development programs.</a:t>
            </a:r>
          </a:p>
          <a:p>
            <a:pPr marL="457200" indent="-457200" algn="l">
              <a:buFont typeface="Arial" panose="020B0604020202020204" pitchFamily="34" charset="0"/>
              <a:buChar char="•"/>
            </a:pPr>
            <a:r>
              <a:rPr lang="en-US" sz="3200" dirty="0"/>
              <a:t>Matt brings 20+ years of coaching experience including Head Coach of 2 previous programs in the Edmonton area. </a:t>
            </a:r>
          </a:p>
          <a:p>
            <a:pPr marL="457200" indent="-457200" algn="l">
              <a:buFont typeface="Arial" panose="020B0604020202020204" pitchFamily="34" charset="0"/>
              <a:buChar char="•"/>
            </a:pPr>
            <a:r>
              <a:rPr lang="en-US" sz="3200" dirty="0"/>
              <a:t>Implements the club curriculum and creates professional development sessions all season long for coaches. </a:t>
            </a:r>
          </a:p>
        </p:txBody>
      </p:sp>
    </p:spTree>
    <p:extLst>
      <p:ext uri="{BB962C8B-B14F-4D97-AF65-F5344CB8AC3E}">
        <p14:creationId xmlns:p14="http://schemas.microsoft.com/office/powerpoint/2010/main" val="811763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b="1" dirty="0"/>
              <a:t>Financial Processes</a:t>
            </a:r>
            <a:endParaRPr lang="en-KN" b="1"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7"/>
            <a:ext cx="10293180" cy="3664634"/>
          </a:xfrm>
        </p:spPr>
        <p:txBody>
          <a:bodyPr>
            <a:normAutofit/>
          </a:bodyPr>
          <a:lstStyle/>
          <a:p>
            <a:pPr algn="l"/>
            <a:endParaRPr lang="en-US" sz="3200" dirty="0"/>
          </a:p>
          <a:p>
            <a:r>
              <a:rPr lang="en-US" sz="4000" b="1" dirty="0"/>
              <a:t>Fee Definitions</a:t>
            </a:r>
          </a:p>
          <a:p>
            <a:r>
              <a:rPr lang="en-US" sz="4000" b="1" dirty="0"/>
              <a:t>Monthly Process</a:t>
            </a:r>
          </a:p>
          <a:p>
            <a:r>
              <a:rPr lang="en-US" sz="4000" b="1" dirty="0"/>
              <a:t>Policy Highlights</a:t>
            </a:r>
          </a:p>
          <a:p>
            <a:r>
              <a:rPr lang="en-US" sz="4000" b="1" dirty="0"/>
              <a:t>FAQ’s</a:t>
            </a:r>
          </a:p>
        </p:txBody>
      </p:sp>
    </p:spTree>
    <p:extLst>
      <p:ext uri="{BB962C8B-B14F-4D97-AF65-F5344CB8AC3E}">
        <p14:creationId xmlns:p14="http://schemas.microsoft.com/office/powerpoint/2010/main" val="3760560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WordPictureWatermark522387939">
            <a:extLst>
              <a:ext uri="{FF2B5EF4-FFF2-40B4-BE49-F238E27FC236}">
                <a16:creationId xmlns:a16="http://schemas.microsoft.com/office/drawing/2014/main" id="{6897B981-D336-4EE2-8EB9-C45945A082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55" t="3" r="35780" b="86664"/>
          <a:stretch/>
        </p:blipFill>
        <p:spPr bwMode="auto">
          <a:xfrm>
            <a:off x="949410" y="0"/>
            <a:ext cx="4019617" cy="1121434"/>
          </a:xfrm>
          <a:prstGeom prst="rect">
            <a:avLst/>
          </a:prstGeom>
          <a:noFill/>
          <a:extLst>
            <a:ext uri="{909E8E84-426E-40DD-AFC4-6F175D3DCCD1}">
              <a14:hiddenFill xmlns:a14="http://schemas.microsoft.com/office/drawing/2010/main">
                <a:solidFill>
                  <a:srgbClr val="FFFFFF"/>
                </a:solidFill>
              </a14:hiddenFill>
            </a:ext>
          </a:extLst>
        </p:spPr>
      </p:pic>
      <p:pic>
        <p:nvPicPr>
          <p:cNvPr id="1027" name="WordPictureWatermark522387939">
            <a:extLst>
              <a:ext uri="{FF2B5EF4-FFF2-40B4-BE49-F238E27FC236}">
                <a16:creationId xmlns:a16="http://schemas.microsoft.com/office/drawing/2014/main" id="{B5D66573-E5D6-40AB-8A9E-66D3E4AE39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049" t="31" r="1524" b="86516"/>
          <a:stretch/>
        </p:blipFill>
        <p:spPr bwMode="auto">
          <a:xfrm>
            <a:off x="9647152" y="-119183"/>
            <a:ext cx="1595438" cy="1359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WordPictureWatermark522387939">
            <a:extLst>
              <a:ext uri="{FF2B5EF4-FFF2-40B4-BE49-F238E27FC236}">
                <a16:creationId xmlns:a16="http://schemas.microsoft.com/office/drawing/2014/main" id="{F4263C38-8FA8-4EFD-84C7-B2ADBB330A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535" t="68194" r="-981" b="-376"/>
          <a:stretch/>
        </p:blipFill>
        <p:spPr bwMode="auto">
          <a:xfrm>
            <a:off x="6745857" y="3605212"/>
            <a:ext cx="5189778" cy="325278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0CFBB299-0617-4719-ADA7-D00C8812D4F8}"/>
              </a:ext>
            </a:extLst>
          </p:cNvPr>
          <p:cNvSpPr>
            <a:spLocks noGrp="1"/>
          </p:cNvSpPr>
          <p:nvPr>
            <p:ph type="ctrTitle"/>
          </p:nvPr>
        </p:nvSpPr>
        <p:spPr>
          <a:xfrm>
            <a:off x="1524000" y="1122363"/>
            <a:ext cx="9144000" cy="1121434"/>
          </a:xfrm>
        </p:spPr>
        <p:txBody>
          <a:bodyPr/>
          <a:lstStyle/>
          <a:p>
            <a:r>
              <a:rPr lang="en-US" dirty="0"/>
              <a:t>Fee Definitions</a:t>
            </a:r>
            <a:endParaRPr lang="en-KN" dirty="0"/>
          </a:p>
        </p:txBody>
      </p:sp>
      <p:sp>
        <p:nvSpPr>
          <p:cNvPr id="5" name="Subtitle 4">
            <a:extLst>
              <a:ext uri="{FF2B5EF4-FFF2-40B4-BE49-F238E27FC236}">
                <a16:creationId xmlns:a16="http://schemas.microsoft.com/office/drawing/2014/main" id="{DEAF780F-955B-4B24-8B0F-67B0C967F013}"/>
              </a:ext>
            </a:extLst>
          </p:cNvPr>
          <p:cNvSpPr>
            <a:spLocks noGrp="1"/>
          </p:cNvSpPr>
          <p:nvPr>
            <p:ph type="subTitle" idx="1"/>
          </p:nvPr>
        </p:nvSpPr>
        <p:spPr>
          <a:xfrm>
            <a:off x="949410" y="2243797"/>
            <a:ext cx="10293180" cy="3664634"/>
          </a:xfrm>
        </p:spPr>
        <p:txBody>
          <a:bodyPr>
            <a:normAutofit fontScale="47500" lnSpcReduction="20000"/>
          </a:bodyPr>
          <a:lstStyle/>
          <a:p>
            <a:pPr algn="l"/>
            <a:r>
              <a:rPr lang="en-US" sz="3800" b="1" dirty="0">
                <a:solidFill>
                  <a:srgbClr val="0070C0"/>
                </a:solidFill>
              </a:rPr>
              <a:t>Registration Fee	</a:t>
            </a:r>
          </a:p>
          <a:p>
            <a:pPr algn="l"/>
            <a:r>
              <a:rPr lang="en-US" sz="3400" dirty="0"/>
              <a:t>This is a one-time annual fee that pays for membership with Swim Alberta and Swimming Canada on your behalf. That membership is activated the moment you register with Keyano and is valid until August 31st of each year. This fee does not stay in the club and is therefore not refundable.  </a:t>
            </a:r>
            <a:endParaRPr lang="en-US" sz="3200" dirty="0"/>
          </a:p>
          <a:p>
            <a:pPr algn="l"/>
            <a:r>
              <a:rPr lang="en-US" sz="3800" b="1" dirty="0">
                <a:solidFill>
                  <a:srgbClr val="0070C0"/>
                </a:solidFill>
              </a:rPr>
              <a:t>Membership Deposit</a:t>
            </a:r>
          </a:p>
          <a:p>
            <a:pPr algn="l"/>
            <a:r>
              <a:rPr lang="en-US" sz="3400" dirty="0"/>
              <a:t>This deposit is held in trust for members until the end of a swimming season, which is officially August 31st each year. It is held until such time that all of a member’s commitments are fulfilled and may be refunded after all account balances are complete and paid for the current season. Members also have the option to carry a deposit forward to the following season.   </a:t>
            </a:r>
          </a:p>
          <a:p>
            <a:pPr algn="l"/>
            <a:r>
              <a:rPr lang="en-US" sz="3800" b="1" dirty="0">
                <a:solidFill>
                  <a:srgbClr val="0070C0"/>
                </a:solidFill>
              </a:rPr>
              <a:t>Training Fee</a:t>
            </a:r>
          </a:p>
          <a:p>
            <a:pPr algn="l"/>
            <a:r>
              <a:rPr lang="en-US" sz="3400" dirty="0"/>
              <a:t>This fee represents the annual cost of training, which includes employing staff and renting pool lanes from the city. This fee is not pro-rated according to a swimmers’ attendance. EKSC begins its season in September and continues until June (some swimmers may qualify to continue into the Championships season in July/August). Fees are due in September and can be paid in full up front, or in 10 equal installments (this option is for the member’s financial convenience only). Installments are a monthly payment plan for annual fees and are not equivalent to the value of training each month. </a:t>
            </a:r>
          </a:p>
        </p:txBody>
      </p:sp>
    </p:spTree>
    <p:extLst>
      <p:ext uri="{BB962C8B-B14F-4D97-AF65-F5344CB8AC3E}">
        <p14:creationId xmlns:p14="http://schemas.microsoft.com/office/powerpoint/2010/main" val="2584979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5314</TotalTime>
  <Words>4911</Words>
  <Application>Microsoft Office PowerPoint</Application>
  <PresentationFormat>Widescreen</PresentationFormat>
  <Paragraphs>386</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Calibri Light</vt:lpstr>
      <vt:lpstr>Wingdings</vt:lpstr>
      <vt:lpstr>Office Theme</vt:lpstr>
      <vt:lpstr>New Member Orientation October 2023</vt:lpstr>
      <vt:lpstr>AGENDA</vt:lpstr>
      <vt:lpstr>Welcome &amp; Intros</vt:lpstr>
      <vt:lpstr>Staff  Chart</vt:lpstr>
      <vt:lpstr>General Manager</vt:lpstr>
      <vt:lpstr>Head Coach</vt:lpstr>
      <vt:lpstr>Lead Development Coach</vt:lpstr>
      <vt:lpstr>Financial Processes</vt:lpstr>
      <vt:lpstr>Fee Definitions</vt:lpstr>
      <vt:lpstr>Monthly Process</vt:lpstr>
      <vt:lpstr>Financial Policy Highlights</vt:lpstr>
      <vt:lpstr>FAQ’s</vt:lpstr>
      <vt:lpstr>FAQ’s</vt:lpstr>
      <vt:lpstr>FAQ’s</vt:lpstr>
      <vt:lpstr>Bingos</vt:lpstr>
      <vt:lpstr>What is a Bingo?</vt:lpstr>
      <vt:lpstr>Bingo Policy Highlights</vt:lpstr>
      <vt:lpstr>Bingo Policy Highlights</vt:lpstr>
      <vt:lpstr>Bingo Policy Highlights</vt:lpstr>
      <vt:lpstr>Sign up</vt:lpstr>
      <vt:lpstr>Bingo Sign up</vt:lpstr>
      <vt:lpstr>Participation Points</vt:lpstr>
      <vt:lpstr>How are competitions organized?</vt:lpstr>
      <vt:lpstr>More on Competitions</vt:lpstr>
      <vt:lpstr>Becoming an Official</vt:lpstr>
      <vt:lpstr>How to Earn Participation Points</vt:lpstr>
      <vt:lpstr>Points Policy Highlights</vt:lpstr>
      <vt:lpstr>Points Policy Highlights</vt:lpstr>
      <vt:lpstr>Participation Points Sign up</vt:lpstr>
      <vt:lpstr>About Competitive Swimming</vt:lpstr>
      <vt:lpstr>PowerPoint Presentation</vt:lpstr>
      <vt:lpstr>Training for Swimmers</vt:lpstr>
      <vt:lpstr>Training for Swimmers</vt:lpstr>
      <vt:lpstr>Training for Parents</vt:lpstr>
      <vt:lpstr>Training Progression</vt:lpstr>
      <vt:lpstr>Swim Meets for Swimmers</vt:lpstr>
      <vt:lpstr>Swim Meets for Parents</vt:lpstr>
      <vt:lpstr>Swim Meets Progression</vt:lpstr>
      <vt:lpstr>About Edmonton Keyano</vt:lpstr>
      <vt:lpstr>What differentiates Keyano?</vt:lpstr>
      <vt:lpstr>History</vt:lpstr>
      <vt:lpstr>History</vt:lpstr>
      <vt:lpstr>Mission</vt:lpstr>
      <vt:lpstr>More on Development Program</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Return-to-Sport</dc:title>
  <dc:creator>Chris Nelson</dc:creator>
  <cp:lastModifiedBy>Edmonton Keyano Swim Club</cp:lastModifiedBy>
  <cp:revision>45</cp:revision>
  <cp:lastPrinted>2023-10-24T20:10:40Z</cp:lastPrinted>
  <dcterms:created xsi:type="dcterms:W3CDTF">2020-07-11T00:44:24Z</dcterms:created>
  <dcterms:modified xsi:type="dcterms:W3CDTF">2023-10-27T20:36:10Z</dcterms:modified>
</cp:coreProperties>
</file>