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56" r:id="rId2"/>
    <p:sldId id="262" r:id="rId3"/>
    <p:sldId id="278" r:id="rId4"/>
    <p:sldId id="263" r:id="rId5"/>
    <p:sldId id="257" r:id="rId6"/>
    <p:sldId id="258" r:id="rId7"/>
    <p:sldId id="259" r:id="rId8"/>
    <p:sldId id="260" r:id="rId9"/>
    <p:sldId id="261" r:id="rId10"/>
    <p:sldId id="279" r:id="rId11"/>
    <p:sldId id="272" r:id="rId12"/>
    <p:sldId id="273" r:id="rId13"/>
    <p:sldId id="274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5" r:id="rId23"/>
    <p:sldId id="280" r:id="rId24"/>
    <p:sldId id="283" r:id="rId25"/>
    <p:sldId id="282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0847BCC-826F-499E-AB04-C1F954695CC9}" type="datetimeFigureOut">
              <a:rPr lang="en-CA" smtClean="0"/>
              <a:t>2023-10-07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214408-A738-4A39-93D2-D5D777A6B62B}" type="slidenum">
              <a:rPr lang="en-CA" smtClean="0"/>
              <a:t>‹#›</a:t>
            </a:fld>
            <a:endParaRPr lang="en-CA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4399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47BCC-826F-499E-AB04-C1F954695CC9}" type="datetimeFigureOut">
              <a:rPr lang="en-CA" smtClean="0"/>
              <a:t>2023-10-07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14408-A738-4A39-93D2-D5D777A6B6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5883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47BCC-826F-499E-AB04-C1F954695CC9}" type="datetimeFigureOut">
              <a:rPr lang="en-CA" smtClean="0"/>
              <a:t>2023-10-07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14408-A738-4A39-93D2-D5D777A6B6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616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47BCC-826F-499E-AB04-C1F954695CC9}" type="datetimeFigureOut">
              <a:rPr lang="en-CA" smtClean="0"/>
              <a:t>2023-10-07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14408-A738-4A39-93D2-D5D777A6B6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6395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47BCC-826F-499E-AB04-C1F954695CC9}" type="datetimeFigureOut">
              <a:rPr lang="en-CA" smtClean="0"/>
              <a:t>2023-10-07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14408-A738-4A39-93D2-D5D777A6B62B}" type="slidenum">
              <a:rPr lang="en-CA" smtClean="0"/>
              <a:t>‹#›</a:t>
            </a:fld>
            <a:endParaRPr lang="en-CA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685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47BCC-826F-499E-AB04-C1F954695CC9}" type="datetimeFigureOut">
              <a:rPr lang="en-CA" smtClean="0"/>
              <a:t>2023-10-07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14408-A738-4A39-93D2-D5D777A6B6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3182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47BCC-826F-499E-AB04-C1F954695CC9}" type="datetimeFigureOut">
              <a:rPr lang="en-CA" smtClean="0"/>
              <a:t>2023-10-07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14408-A738-4A39-93D2-D5D777A6B6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9498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47BCC-826F-499E-AB04-C1F954695CC9}" type="datetimeFigureOut">
              <a:rPr lang="en-CA" smtClean="0"/>
              <a:t>2023-10-07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14408-A738-4A39-93D2-D5D777A6B6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1239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47BCC-826F-499E-AB04-C1F954695CC9}" type="datetimeFigureOut">
              <a:rPr lang="en-CA" smtClean="0"/>
              <a:t>2023-10-07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14408-A738-4A39-93D2-D5D777A6B6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807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47BCC-826F-499E-AB04-C1F954695CC9}" type="datetimeFigureOut">
              <a:rPr lang="en-CA" smtClean="0"/>
              <a:t>2023-10-07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14408-A738-4A39-93D2-D5D777A6B6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9272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47BCC-826F-499E-AB04-C1F954695CC9}" type="datetimeFigureOut">
              <a:rPr lang="en-CA" smtClean="0"/>
              <a:t>2023-10-07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14408-A738-4A39-93D2-D5D777A6B6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1425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0847BCC-826F-499E-AB04-C1F954695CC9}" type="datetimeFigureOut">
              <a:rPr lang="en-CA" smtClean="0"/>
              <a:t>2023-10-07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01214408-A738-4A39-93D2-D5D777A6B6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540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watswim.ca/" TargetMode="External"/><Relationship Id="rId2" Type="http://schemas.openxmlformats.org/officeDocument/2006/relationships/hyperlink" Target="https://www.swimnovascotia.com/event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GIF"/><Relationship Id="rId4" Type="http://schemas.openxmlformats.org/officeDocument/2006/relationships/hyperlink" Target="https://www.swimming.ca/en/events-results/live-upcoming-meets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s://www.swimming.ca/content/uploads/2023/09/Officials-Certification-Pathway-September-2023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amunify.com/caswat/UserFiles/Image/QuickUpload/volunteer-points-proposal_057252.pd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recruitment@swatswim.ca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>
            <a:extLst>
              <a:ext uri="{FF2B5EF4-FFF2-40B4-BE49-F238E27FC236}">
                <a16:creationId xmlns:a16="http://schemas.microsoft.com/office/drawing/2014/main" id="{6C9CCC80-7A96-41CB-8626-BBA75D236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cxnSp>
        <p:nvCxnSpPr>
          <p:cNvPr id="9" name="Straight Connector 12">
            <a:extLst>
              <a:ext uri="{FF2B5EF4-FFF2-40B4-BE49-F238E27FC236}">
                <a16:creationId xmlns:a16="http://schemas.microsoft.com/office/drawing/2014/main" id="{2DAD7A7A-010A-4015-B647-7A27BB535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323114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2369870-30BC-9B65-0520-34101FA680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3895344"/>
            <a:ext cx="9966960" cy="1490472"/>
          </a:xfrm>
        </p:spPr>
        <p:txBody>
          <a:bodyPr>
            <a:normAutofit/>
          </a:bodyPr>
          <a:lstStyle/>
          <a:p>
            <a:r>
              <a:rPr lang="en-US" sz="5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SWAT 101</a:t>
            </a:r>
            <a:br>
              <a:rPr lang="en-US" sz="5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for Parents</a:t>
            </a:r>
            <a:endParaRPr lang="en-CA" sz="5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E2C02-363F-0638-0DB1-64BB71C1A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5458949"/>
            <a:ext cx="8767860" cy="721416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7, 2023</a:t>
            </a:r>
            <a:endParaRPr lang="en-CA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5F030016-8B89-9FF5-EE6A-CD5E45BD3F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810" y="677635"/>
            <a:ext cx="6131299" cy="279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028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F41C57-8523-E526-9DE9-49CBF841D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3945"/>
            <a:ext cx="12192000" cy="399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31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21941-8F78-AAA4-4029-0126CC35B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 Unify (SWAT webpage)</a:t>
            </a:r>
            <a:endParaRPr lang="en-CA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9D78B-54E2-19BB-E3CD-F4E312D13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sign up for swim meets, events and volunteering for SWAT hosted swim meets</a:t>
            </a:r>
            <a:endParaRPr lang="en-C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F6D2BA-F72F-47C5-1BD2-78D9048B1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147" y="3429000"/>
            <a:ext cx="7648575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92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69D0BC-E0C3-C2DB-C58D-0C7F735C60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0369" y="139522"/>
            <a:ext cx="9111262" cy="6578955"/>
          </a:xfrm>
        </p:spPr>
      </p:pic>
    </p:spTree>
    <p:extLst>
      <p:ext uri="{BB962C8B-B14F-4D97-AF65-F5344CB8AC3E}">
        <p14:creationId xmlns:p14="http://schemas.microsoft.com/office/powerpoint/2010/main" val="3381215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DD3769-CD90-EB5D-6BD5-97C09E1F0F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9012" y="4543425"/>
            <a:ext cx="5819775" cy="2314575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B62C49-9502-525B-FD6F-6C832A5A8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799" y="0"/>
            <a:ext cx="922020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292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48621-A4E1-D394-1727-AAFE5625C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 links</a:t>
            </a:r>
            <a:endParaRPr lang="en-CA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1B543-294D-E27A-783E-2AA387CDD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Swim Nova Scotia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https://www.swimnovascotia.com/events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1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Schedule of events (can get updated throughout the season)</a:t>
            </a:r>
          </a:p>
          <a:p>
            <a:pPr marL="274320" lvl="1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Lots of program information</a:t>
            </a:r>
          </a:p>
          <a:p>
            <a:pPr marL="274320" lvl="1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Qualifying time standards</a:t>
            </a:r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SWAT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www.swatswim.ca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Swim Canada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https://www.swimming.ca/en/events-results/live-upcoming-meets/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DFBA3C70-59E8-C33C-9E1D-1828705422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725" y="257175"/>
            <a:ext cx="2714625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677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C225A-637E-F727-3611-9F4487461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Volunteering</a:t>
            </a:r>
            <a:endParaRPr lang="en-CA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12A77-B699-3ED4-EA9B-FEFBACDFF6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Officiating</a:t>
            </a:r>
          </a:p>
          <a:p>
            <a:pPr marL="274320" lvl="1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deck volunteering</a:t>
            </a:r>
          </a:p>
          <a:p>
            <a:pPr marL="274320" lvl="1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</a:p>
          <a:p>
            <a:pPr marL="45720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SWAT Board - Open positions</a:t>
            </a:r>
          </a:p>
          <a:p>
            <a:pPr marL="274320" lvl="1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Communications Chair</a:t>
            </a:r>
          </a:p>
          <a:p>
            <a:pPr marL="274320" lvl="1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Recovery Chair</a:t>
            </a:r>
          </a:p>
          <a:p>
            <a:pPr marL="45720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SWAT Travel Coordinator</a:t>
            </a:r>
          </a:p>
          <a:p>
            <a:pPr marL="45720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SWAT Events and other ways to help</a:t>
            </a:r>
          </a:p>
          <a:p>
            <a:pPr marL="274320" lvl="1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Events</a:t>
            </a:r>
          </a:p>
          <a:p>
            <a:pPr marL="274320" lvl="1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Hospitality</a:t>
            </a:r>
            <a:endParaRPr lang="en-C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1ED525E0-DC5B-E83F-40BC-6C40D86C56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675" y="266700"/>
            <a:ext cx="2714625" cy="1238250"/>
          </a:xfrm>
          <a:prstGeom prst="rect">
            <a:avLst/>
          </a:prstGeom>
        </p:spPr>
      </p:pic>
      <p:pic>
        <p:nvPicPr>
          <p:cNvPr id="2050" name="Picture 2" descr="Image result for volunteer pictures">
            <a:extLst>
              <a:ext uri="{FF2B5EF4-FFF2-40B4-BE49-F238E27FC236}">
                <a16:creationId xmlns:a16="http://schemas.microsoft.com/office/drawing/2014/main" id="{E862C7B7-846E-CC2D-C31F-DE1F43B3D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88882"/>
            <a:ext cx="3870272" cy="262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7972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CE007-AFD4-13F9-5015-40230D4B1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Officiating</a:t>
            </a:r>
            <a:endParaRPr lang="en-CA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B7C37-99E4-981E-4C7F-58CFEAD23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swim meet requires a minimum of:</a:t>
            </a:r>
          </a:p>
          <a:p>
            <a:pPr marL="274320" lvl="1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Timers (2 per lane)</a:t>
            </a:r>
          </a:p>
          <a:p>
            <a:pPr marL="274320" lvl="1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Chief timers</a:t>
            </a:r>
          </a:p>
          <a:p>
            <a:pPr marL="274320" lvl="1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Turn judges ( 1 per 2 lanes is better)</a:t>
            </a:r>
          </a:p>
          <a:p>
            <a:pPr marL="274320" lvl="1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Stroke judges</a:t>
            </a:r>
          </a:p>
          <a:p>
            <a:pPr marL="274320" lvl="1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Starter</a:t>
            </a:r>
          </a:p>
          <a:p>
            <a:pPr marL="274320" lvl="1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Referee (2 for championship meets)</a:t>
            </a:r>
          </a:p>
          <a:p>
            <a:pPr marL="274320" lvl="1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Electronics judge or Chief finish judge</a:t>
            </a:r>
          </a:p>
          <a:p>
            <a:pPr marL="274320" lvl="1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Recorder scorer</a:t>
            </a:r>
          </a:p>
          <a:p>
            <a:pPr marL="274320" lvl="1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Meet manager + Hospitality assistance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**Over 30 volunteers for each session!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4B631CCE-84D0-C4B4-763C-29BE3C12F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250" y="257175"/>
            <a:ext cx="2714625" cy="1238250"/>
          </a:xfrm>
          <a:prstGeom prst="rect">
            <a:avLst/>
          </a:prstGeom>
        </p:spPr>
      </p:pic>
      <p:pic>
        <p:nvPicPr>
          <p:cNvPr id="1028" name="Picture 4" descr="outdoor pool sizes Offers online &gt; OFF-75%">
            <a:extLst>
              <a:ext uri="{FF2B5EF4-FFF2-40B4-BE49-F238E27FC236}">
                <a16:creationId xmlns:a16="http://schemas.microsoft.com/office/drawing/2014/main" id="{5E5C6521-5E41-FFC1-FA06-256C9D8E5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611" y="1581150"/>
            <a:ext cx="5013364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679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82681-248E-ADB8-4F58-184ADFD0B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Officials Training</a:t>
            </a:r>
            <a:endParaRPr lang="en-CA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1E57D-07E6-E825-8436-86D86A159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I – Red Pin</a:t>
            </a:r>
          </a:p>
          <a:p>
            <a:pPr marL="45720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II – White Pin</a:t>
            </a:r>
          </a:p>
          <a:p>
            <a:pPr marL="45720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III – Orange Pin</a:t>
            </a:r>
          </a:p>
          <a:p>
            <a:pPr marL="45720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IV – Green Pin</a:t>
            </a:r>
          </a:p>
          <a:p>
            <a:pPr marL="45720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V – Blue Pin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*Full information on the Officials Certification Pathway can be found here:</a:t>
            </a: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https://www.swimming.ca/content/uploads/2023/09/Officials-Certification-Pathway-September-2023.pdf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0635D1C-A4F5-A625-A09E-4460ACDD66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725" y="247650"/>
            <a:ext cx="2714625" cy="1238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1A76DB-F907-CE49-A987-1C5C4109BA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2100" y="2607932"/>
            <a:ext cx="6543000" cy="111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863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17F2E-4309-A29A-EF20-E4EBC860E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I – Red Pin</a:t>
            </a:r>
            <a:endParaRPr lang="en-CA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CAEDB-509D-EECC-A32B-FE8873C49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the Introduction to Swimming Officiating clinic</a:t>
            </a:r>
          </a:p>
          <a:p>
            <a:pPr marL="45720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the Safety Marshal clinic</a:t>
            </a:r>
          </a:p>
          <a:p>
            <a:pPr marL="45720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registration in the Swimming Canada Officials Registration System</a:t>
            </a:r>
            <a:endParaRPr lang="en-C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68429ADC-6C7E-D313-6EBA-37F0CC60F6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250" y="257175"/>
            <a:ext cx="2714625" cy="1238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883BC6-6CBF-54A6-EEB8-A1AF7F5DB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7885" y="4048125"/>
            <a:ext cx="194310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793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D9DEA-8833-CF83-CD8B-6DDD749BD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II – White Pin</a:t>
            </a:r>
            <a:endParaRPr lang="en-CA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5A081-0529-DA04-5664-EA3167450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Certify in Level I by obtaining 2 successful deck evaluations as a Timekeeper</a:t>
            </a:r>
          </a:p>
          <a:p>
            <a:pPr marL="45720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the Judge of Stroke clinic AND Inspector of Turns clinic and obtain 2 successful deck evaluations (1 as Stroke and 2 as Turn)</a:t>
            </a:r>
          </a:p>
          <a:p>
            <a:pPr marL="45720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one other Level II clinic and obtain 2 successful deck evaluations</a:t>
            </a:r>
          </a:p>
          <a:p>
            <a:pPr marL="274320" lvl="1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Chief Timekeeper</a:t>
            </a:r>
          </a:p>
          <a:p>
            <a:pPr marL="274320" lvl="1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Clerk of Course</a:t>
            </a:r>
          </a:p>
          <a:p>
            <a:pPr marL="274320" lvl="1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Chief Finish Judge (CFJ) / Chief Judge Electronics (CJE)</a:t>
            </a:r>
          </a:p>
          <a:p>
            <a:pPr marL="274320" lvl="1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 Manager</a:t>
            </a:r>
          </a:p>
          <a:p>
            <a:pPr marL="274320" lvl="1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Starter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6CCC6735-774B-A8D0-DAC4-B293EFAE21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250" y="266700"/>
            <a:ext cx="2714625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836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FE163-1445-295D-0D5E-89F627959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Groups vs Competitions</a:t>
            </a:r>
            <a:endParaRPr lang="en-CA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B1485-FECB-D239-61C1-3A064FC56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3965895" cy="4038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SWAT Training Groups</a:t>
            </a:r>
          </a:p>
          <a:p>
            <a:pPr marL="274320" lvl="1" indent="0">
              <a:buNone/>
            </a:pP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Miniwaves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1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Tidal Waves</a:t>
            </a:r>
          </a:p>
          <a:p>
            <a:pPr marL="274320" lvl="1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Novice</a:t>
            </a:r>
          </a:p>
          <a:p>
            <a:pPr marL="274320" lvl="1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Junior P/A</a:t>
            </a:r>
          </a:p>
          <a:p>
            <a:pPr marL="274320" lvl="1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 P</a:t>
            </a:r>
          </a:p>
          <a:p>
            <a:pPr marL="274320" lvl="1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 A</a:t>
            </a:r>
          </a:p>
          <a:p>
            <a:pPr marL="274320" lvl="1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 N</a:t>
            </a:r>
          </a:p>
          <a:p>
            <a:pPr marL="274320" lvl="1" indent="0">
              <a:buNone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1F8A475E-1AAC-DF52-4230-219A141BC4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250" y="257175"/>
            <a:ext cx="2714625" cy="123825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0C0D8AD-805A-6618-A990-656926AC5D83}"/>
              </a:ext>
            </a:extLst>
          </p:cNvPr>
          <p:cNvSpPr txBox="1">
            <a:spLocks/>
          </p:cNvSpPr>
          <p:nvPr/>
        </p:nvSpPr>
        <p:spPr>
          <a:xfrm>
            <a:off x="6080760" y="2057400"/>
            <a:ext cx="4196715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en-US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SNS/SNC Competition Groups</a:t>
            </a:r>
          </a:p>
          <a:p>
            <a:pPr marL="274320" lvl="1" indent="0">
              <a:buFont typeface="Corbel" pitchFamily="34" charset="0"/>
              <a:buNone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1" indent="0">
              <a:buFont typeface="Corbel" pitchFamily="34" charset="0"/>
              <a:buNone/>
            </a:pP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NovaTech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1" indent="0">
              <a:buFont typeface="Corbel" pitchFamily="34" charset="0"/>
              <a:buNone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1" indent="0">
              <a:buFont typeface="Corbel" pitchFamily="34" charset="0"/>
              <a:buNone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1" indent="0">
              <a:buFont typeface="Corbel" pitchFamily="34" charset="0"/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 Group</a:t>
            </a:r>
          </a:p>
          <a:p>
            <a:pPr marL="274320" lvl="1" indent="0">
              <a:buFont typeface="Corbel" pitchFamily="34" charset="0"/>
              <a:buNone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1" indent="0">
              <a:buFont typeface="Corbel" pitchFamily="34" charset="0"/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Level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6DB8F25-86BE-1D55-7B2D-E9D0ABFDA8C9}"/>
              </a:ext>
            </a:extLst>
          </p:cNvPr>
          <p:cNvCxnSpPr/>
          <p:nvPr/>
        </p:nvCxnSpPr>
        <p:spPr>
          <a:xfrm>
            <a:off x="3053593" y="2575420"/>
            <a:ext cx="3171038" cy="302004"/>
          </a:xfrm>
          <a:prstGeom prst="straightConnector1">
            <a:avLst/>
          </a:prstGeom>
          <a:ln w="444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A5F6A66-237E-22BB-516A-D6D24C8E3133}"/>
              </a:ext>
            </a:extLst>
          </p:cNvPr>
          <p:cNvCxnSpPr>
            <a:cxnSpLocks/>
          </p:cNvCxnSpPr>
          <p:nvPr/>
        </p:nvCxnSpPr>
        <p:spPr>
          <a:xfrm flipV="1">
            <a:off x="3053593" y="3051110"/>
            <a:ext cx="3171038" cy="205274"/>
          </a:xfrm>
          <a:prstGeom prst="straightConnector1">
            <a:avLst/>
          </a:prstGeom>
          <a:ln w="444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BC779F2-3C0D-D808-6548-899ABED0182A}"/>
              </a:ext>
            </a:extLst>
          </p:cNvPr>
          <p:cNvCxnSpPr>
            <a:cxnSpLocks/>
          </p:cNvCxnSpPr>
          <p:nvPr/>
        </p:nvCxnSpPr>
        <p:spPr>
          <a:xfrm>
            <a:off x="3053593" y="2968864"/>
            <a:ext cx="3171038" cy="0"/>
          </a:xfrm>
          <a:prstGeom prst="straightConnector1">
            <a:avLst/>
          </a:prstGeom>
          <a:ln w="444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DD02F0F-141A-6E16-742A-FF76099DC870}"/>
              </a:ext>
            </a:extLst>
          </p:cNvPr>
          <p:cNvCxnSpPr>
            <a:cxnSpLocks/>
          </p:cNvCxnSpPr>
          <p:nvPr/>
        </p:nvCxnSpPr>
        <p:spPr>
          <a:xfrm>
            <a:off x="3053593" y="3256384"/>
            <a:ext cx="3171038" cy="498583"/>
          </a:xfrm>
          <a:prstGeom prst="straightConnector1">
            <a:avLst/>
          </a:prstGeom>
          <a:ln w="444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6558A30-69DF-B854-05AA-E1D3A5C83EC1}"/>
              </a:ext>
            </a:extLst>
          </p:cNvPr>
          <p:cNvCxnSpPr>
            <a:cxnSpLocks/>
          </p:cNvCxnSpPr>
          <p:nvPr/>
        </p:nvCxnSpPr>
        <p:spPr>
          <a:xfrm>
            <a:off x="3053593" y="3951689"/>
            <a:ext cx="3171038" cy="0"/>
          </a:xfrm>
          <a:prstGeom prst="straightConnector1">
            <a:avLst/>
          </a:prstGeom>
          <a:ln w="444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6E858F0-5402-B729-5AB6-A37F104F403E}"/>
              </a:ext>
            </a:extLst>
          </p:cNvPr>
          <p:cNvCxnSpPr>
            <a:cxnSpLocks/>
          </p:cNvCxnSpPr>
          <p:nvPr/>
        </p:nvCxnSpPr>
        <p:spPr>
          <a:xfrm>
            <a:off x="3053593" y="3620278"/>
            <a:ext cx="3171038" cy="233050"/>
          </a:xfrm>
          <a:prstGeom prst="straightConnector1">
            <a:avLst/>
          </a:prstGeom>
          <a:ln w="444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37051D5-B1AA-0292-B4D9-6A80E3C99D01}"/>
              </a:ext>
            </a:extLst>
          </p:cNvPr>
          <p:cNvCxnSpPr>
            <a:cxnSpLocks/>
          </p:cNvCxnSpPr>
          <p:nvPr/>
        </p:nvCxnSpPr>
        <p:spPr>
          <a:xfrm>
            <a:off x="3053593" y="4632823"/>
            <a:ext cx="3171038" cy="0"/>
          </a:xfrm>
          <a:prstGeom prst="straightConnector1">
            <a:avLst/>
          </a:prstGeom>
          <a:ln w="444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ACE4D71-4807-8F91-C0A5-F5293CDFC1AF}"/>
              </a:ext>
            </a:extLst>
          </p:cNvPr>
          <p:cNvCxnSpPr>
            <a:cxnSpLocks/>
          </p:cNvCxnSpPr>
          <p:nvPr/>
        </p:nvCxnSpPr>
        <p:spPr>
          <a:xfrm flipV="1">
            <a:off x="3053593" y="4076700"/>
            <a:ext cx="3171038" cy="205274"/>
          </a:xfrm>
          <a:prstGeom prst="straightConnector1">
            <a:avLst/>
          </a:prstGeom>
          <a:ln w="444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AE5802B-085F-3FEC-E092-DBC2E9EC50AA}"/>
              </a:ext>
            </a:extLst>
          </p:cNvPr>
          <p:cNvSpPr txBox="1"/>
          <p:nvPr/>
        </p:nvSpPr>
        <p:spPr>
          <a:xfrm>
            <a:off x="1143000" y="5077099"/>
            <a:ext cx="8896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**Note that achieving graduation time standards does not necessarily mean your swimmer move training groups.</a:t>
            </a: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EB5B502-7111-3EF0-2A22-3845A0F28514}"/>
              </a:ext>
            </a:extLst>
          </p:cNvPr>
          <p:cNvCxnSpPr>
            <a:cxnSpLocks/>
          </p:cNvCxnSpPr>
          <p:nvPr/>
        </p:nvCxnSpPr>
        <p:spPr>
          <a:xfrm flipV="1">
            <a:off x="3053593" y="4194495"/>
            <a:ext cx="3171038" cy="438328"/>
          </a:xfrm>
          <a:prstGeom prst="straightConnector1">
            <a:avLst/>
          </a:prstGeom>
          <a:ln w="444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72059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4EE2C-F091-7EFF-8379-A960556A0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SWAT Volunteer Requirements</a:t>
            </a:r>
            <a:endParaRPr lang="en-CA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60A67B7-E5D8-799E-D815-418390807A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3376923"/>
              </p:ext>
            </p:extLst>
          </p:nvPr>
        </p:nvGraphicFramePr>
        <p:xfrm>
          <a:off x="1166814" y="2073275"/>
          <a:ext cx="8939213" cy="4270374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611441">
                  <a:extLst>
                    <a:ext uri="{9D8B030D-6E8A-4147-A177-3AD203B41FA5}">
                      <a16:colId xmlns:a16="http://schemas.microsoft.com/office/drawing/2014/main" val="2028375515"/>
                    </a:ext>
                  </a:extLst>
                </a:gridCol>
                <a:gridCol w="2681764">
                  <a:extLst>
                    <a:ext uri="{9D8B030D-6E8A-4147-A177-3AD203B41FA5}">
                      <a16:colId xmlns:a16="http://schemas.microsoft.com/office/drawing/2014/main" val="249537471"/>
                    </a:ext>
                  </a:extLst>
                </a:gridCol>
                <a:gridCol w="2646008">
                  <a:extLst>
                    <a:ext uri="{9D8B030D-6E8A-4147-A177-3AD203B41FA5}">
                      <a16:colId xmlns:a16="http://schemas.microsoft.com/office/drawing/2014/main" val="2583134791"/>
                    </a:ext>
                  </a:extLst>
                </a:gridCol>
              </a:tblGrid>
              <a:tr h="474486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Group Name</a:t>
                      </a:r>
                      <a:endParaRPr lang="en-CA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First Child</a:t>
                      </a:r>
                      <a:endParaRPr lang="en-CA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 Child</a:t>
                      </a:r>
                      <a:endParaRPr lang="en-CA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108355"/>
                  </a:ext>
                </a:extLst>
              </a:tr>
              <a:tr h="474486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Senior National</a:t>
                      </a:r>
                      <a:endParaRPr lang="en-CA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$200</a:t>
                      </a:r>
                      <a:r>
                        <a:rPr lang="en-CA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.00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$160.00</a:t>
                      </a:r>
                      <a:endParaRPr lang="en-CA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8457318"/>
                  </a:ext>
                </a:extLst>
              </a:tr>
              <a:tr h="474486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Senior Atlantic</a:t>
                      </a:r>
                      <a:endParaRPr lang="en-CA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$200</a:t>
                      </a:r>
                      <a:r>
                        <a:rPr lang="en-CA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.00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$160.00</a:t>
                      </a:r>
                      <a:endParaRPr lang="en-CA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934285"/>
                  </a:ext>
                </a:extLst>
              </a:tr>
              <a:tr h="474486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Senior Provincial</a:t>
                      </a:r>
                      <a:endParaRPr lang="en-CA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$200</a:t>
                      </a:r>
                      <a:r>
                        <a:rPr lang="en-CA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.00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$160.00</a:t>
                      </a:r>
                      <a:endParaRPr lang="en-CA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0850306"/>
                  </a:ext>
                </a:extLst>
              </a:tr>
              <a:tr h="474486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Junior Atlantic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$200</a:t>
                      </a:r>
                      <a:r>
                        <a:rPr lang="en-CA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.00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$160.00</a:t>
                      </a:r>
                      <a:endParaRPr lang="en-CA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6494579"/>
                  </a:ext>
                </a:extLst>
              </a:tr>
              <a:tr h="474486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Junior Provincial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$160.00</a:t>
                      </a:r>
                      <a:endParaRPr lang="en-CA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6646768"/>
                  </a:ext>
                </a:extLst>
              </a:tr>
              <a:tr h="474486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Novice</a:t>
                      </a:r>
                      <a:endParaRPr lang="en-CA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$100.00</a:t>
                      </a:r>
                      <a:endParaRPr lang="en-CA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$80.00</a:t>
                      </a:r>
                      <a:endParaRPr lang="en-CA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9727527"/>
                  </a:ext>
                </a:extLst>
              </a:tr>
              <a:tr h="474486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Tidal Waves</a:t>
                      </a:r>
                      <a:endParaRPr lang="en-CA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$75.00</a:t>
                      </a:r>
                      <a:endParaRPr lang="en-CA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$60.00</a:t>
                      </a:r>
                      <a:endParaRPr lang="en-CA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8816212"/>
                  </a:ext>
                </a:extLst>
              </a:tr>
              <a:tr h="474486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 Waves</a:t>
                      </a:r>
                      <a:endParaRPr lang="en-CA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$50.00</a:t>
                      </a:r>
                      <a:endParaRPr lang="en-CA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$40.00</a:t>
                      </a:r>
                      <a:endParaRPr lang="en-CA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8471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4017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B758-CCE6-985C-CA30-1B44C87B0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obtain volunteer points</a:t>
            </a:r>
            <a:endParaRPr lang="en-CA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787CB-826E-A29E-D45C-8A572DABDD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Volunteer on the Board</a:t>
            </a:r>
          </a:p>
          <a:p>
            <a:pPr lvl="1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– 200 points depending on position</a:t>
            </a:r>
          </a:p>
          <a:p>
            <a:pPr marL="45720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Volunteer as an Official</a:t>
            </a:r>
          </a:p>
          <a:p>
            <a:pPr lvl="1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– 40 points per session depending on level</a:t>
            </a:r>
          </a:p>
          <a:p>
            <a:pPr marL="45720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an Officials clinics</a:t>
            </a:r>
          </a:p>
          <a:p>
            <a:pPr lvl="1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– 30 points per clinic</a:t>
            </a:r>
          </a:p>
          <a:p>
            <a:pPr marL="45720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 an Officials clinic</a:t>
            </a:r>
          </a:p>
          <a:p>
            <a:pPr lvl="1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– 40 points per clinic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point = $1 of volunteering commitment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information on ways to obtain points: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https://www.teamunify.com/caswat/UserFiles/Image/QuickUpload/volunteer-points-proposal_057252.pdf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3530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6C624-F993-C908-1678-C844A0AAD90C}"/>
              </a:ext>
            </a:extLst>
          </p:cNvPr>
          <p:cNvSpPr txBox="1">
            <a:spLocks/>
          </p:cNvSpPr>
          <p:nvPr/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report your volunteer points</a:t>
            </a:r>
            <a:endParaRPr lang="en-CA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61883-ED76-2528-0CBD-21EF86B92BE0}"/>
              </a:ext>
            </a:extLst>
          </p:cNvPr>
          <p:cNvSpPr txBox="1">
            <a:spLocks/>
          </p:cNvSpPr>
          <p:nvPr/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orbel" pitchFamily="34" charset="0"/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volunteer at swim meets or take officials courses, you will need to report your points to our SWAT Points Coordinator.</a:t>
            </a:r>
          </a:p>
          <a:p>
            <a:pPr marL="0" indent="0">
              <a:buFont typeface="Corbel" pitchFamily="34" charset="0"/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you need to do is email Gabriel at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recruitment@swatswim.ca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include the following information:</a:t>
            </a:r>
          </a:p>
          <a:p>
            <a:pPr marL="0" indent="0">
              <a:buFont typeface="Corbel" pitchFamily="34" charset="0"/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swim meets:</a:t>
            </a:r>
          </a:p>
          <a:p>
            <a:pPr marL="342900" indent="-342900">
              <a:buClr>
                <a:srgbClr val="00B050"/>
              </a:buClr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name, your Officials level and number of sessions</a:t>
            </a:r>
          </a:p>
          <a:p>
            <a:pPr marL="0" indent="0">
              <a:buFont typeface="Corbel" pitchFamily="34" charset="0"/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courses:</a:t>
            </a:r>
          </a:p>
          <a:p>
            <a:pPr marL="342900" indent="-34290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name, course name and level</a:t>
            </a:r>
          </a:p>
          <a:p>
            <a:pPr marL="0" indent="0">
              <a:buClr>
                <a:srgbClr val="00B050"/>
              </a:buClr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**Please email right after the meet is completed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Corbel" pitchFamily="34" charset="0"/>
              <a:buNone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9187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6C624-F993-C908-1678-C844A0AAD90C}"/>
              </a:ext>
            </a:extLst>
          </p:cNvPr>
          <p:cNvSpPr txBox="1">
            <a:spLocks/>
          </p:cNvSpPr>
          <p:nvPr/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Equipment</a:t>
            </a:r>
            <a:endParaRPr lang="en-CA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61883-ED76-2528-0CBD-21EF86B92BE0}"/>
              </a:ext>
            </a:extLst>
          </p:cNvPr>
          <p:cNvSpPr txBox="1">
            <a:spLocks/>
          </p:cNvSpPr>
          <p:nvPr/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orbel" pitchFamily="34" charset="0"/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 Waves: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suit (one piece for girls, jammer or brief for boys)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Swim Cap (one included in registration each year)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Goggles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bottle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Junior sized kick board (optional)</a:t>
            </a:r>
          </a:p>
          <a:p>
            <a:pPr marL="0" indent="0">
              <a:buFont typeface="Corbel" pitchFamily="34" charset="0"/>
              <a:buNone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00B050"/>
              </a:buClr>
              <a:buNone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Corbel" pitchFamily="34" charset="0"/>
              <a:buNone/>
            </a:pP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Corbel" pitchFamily="34" charset="0"/>
              <a:buNone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1750BF-762D-1408-5870-D3B6C50E5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2073" y="609600"/>
            <a:ext cx="2414102" cy="242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9089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6C624-F993-C908-1678-C844A0AAD90C}"/>
              </a:ext>
            </a:extLst>
          </p:cNvPr>
          <p:cNvSpPr txBox="1">
            <a:spLocks/>
          </p:cNvSpPr>
          <p:nvPr/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Equipment</a:t>
            </a:r>
            <a:endParaRPr lang="en-CA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61883-ED76-2528-0CBD-21EF86B92BE0}"/>
              </a:ext>
            </a:extLst>
          </p:cNvPr>
          <p:cNvSpPr txBox="1">
            <a:spLocks/>
          </p:cNvSpPr>
          <p:nvPr/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orbel" pitchFamily="34" charset="0"/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Tidal Waves: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suit (one piece for girls, jammer or brief for boys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Swim Cap (one included in registration each year)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Goggles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bottle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Junior sized kick board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swim fins</a:t>
            </a:r>
          </a:p>
          <a:p>
            <a:pPr marL="0" indent="0">
              <a:buClr>
                <a:srgbClr val="00B050"/>
              </a:buClr>
              <a:buNone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Corbel" pitchFamily="34" charset="0"/>
              <a:buNone/>
            </a:pP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Corbel" pitchFamily="34" charset="0"/>
              <a:buNone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CEA0F5-4946-F421-6C4B-33BD13340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2073" y="609600"/>
            <a:ext cx="2414102" cy="242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5945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171122A-B9E5-04B9-BB00-09931B2367D8}"/>
              </a:ext>
            </a:extLst>
          </p:cNvPr>
          <p:cNvSpPr txBox="1">
            <a:spLocks/>
          </p:cNvSpPr>
          <p:nvPr/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Equipment</a:t>
            </a:r>
            <a:endParaRPr lang="en-CA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8C555F1-E076-1AB4-0C72-F54D3C760E22}"/>
              </a:ext>
            </a:extLst>
          </p:cNvPr>
          <p:cNvSpPr txBox="1">
            <a:spLocks/>
          </p:cNvSpPr>
          <p:nvPr/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orbel" pitchFamily="34" charset="0"/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Novice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suit (one piece for girls, jammer or brief for boys)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Swim Cap (one included in registration each year)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Goggles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bottle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Junior sized kick board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swim fins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Swim snorkel</a:t>
            </a:r>
          </a:p>
          <a:p>
            <a:pPr marL="0" indent="0">
              <a:buFont typeface="Corbel" pitchFamily="34" charset="0"/>
              <a:buNone/>
            </a:pP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Corbel" pitchFamily="34" charset="0"/>
              <a:buNone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988E50-4839-2903-9A0D-DC4674E6E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2073" y="609600"/>
            <a:ext cx="2414102" cy="242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073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6C624-F993-C908-1678-C844A0AAD90C}"/>
              </a:ext>
            </a:extLst>
          </p:cNvPr>
          <p:cNvSpPr txBox="1">
            <a:spLocks/>
          </p:cNvSpPr>
          <p:nvPr/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CA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61883-ED76-2528-0CBD-21EF86B92BE0}"/>
              </a:ext>
            </a:extLst>
          </p:cNvPr>
          <p:cNvSpPr txBox="1">
            <a:spLocks/>
          </p:cNvSpPr>
          <p:nvPr/>
        </p:nvSpPr>
        <p:spPr>
          <a:xfrm>
            <a:off x="1143000" y="1399592"/>
            <a:ext cx="9872871" cy="469640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orbel" pitchFamily="34" charset="0"/>
              <a:buNone/>
            </a:pP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Corbel" pitchFamily="34" charset="0"/>
              <a:buNone/>
            </a:pPr>
            <a:r>
              <a:rPr lang="en-US" sz="6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E6E21A-B0B5-EED8-46A8-F60D410F0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061" y="3429000"/>
            <a:ext cx="5540748" cy="230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079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FE163-1445-295D-0D5E-89F627959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Swim Meets</a:t>
            </a:r>
            <a:endParaRPr lang="en-CA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B1485-FECB-D239-61C1-3A064FC56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NovaTech (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Miniwaves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Tidal Waves and Novice Groups)</a:t>
            </a:r>
          </a:p>
          <a:p>
            <a:pPr marL="274320" lvl="1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Participation (In house)</a:t>
            </a:r>
          </a:p>
          <a:p>
            <a:pPr marL="274320" lvl="1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1</a:t>
            </a:r>
          </a:p>
          <a:p>
            <a:pPr marL="274320" lvl="1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2</a:t>
            </a:r>
          </a:p>
          <a:p>
            <a:pPr marL="45720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 Group (Novice, Junior and Seniors)</a:t>
            </a:r>
          </a:p>
          <a:p>
            <a:pPr marL="274320" lvl="1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</a:t>
            </a:r>
          </a:p>
          <a:p>
            <a:pPr marL="274320" lvl="1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AAA</a:t>
            </a:r>
          </a:p>
          <a:p>
            <a:pPr marL="45720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(Senior)</a:t>
            </a:r>
          </a:p>
          <a:p>
            <a:pPr marL="274320" lvl="1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Easterns Canadian Championships</a:t>
            </a:r>
          </a:p>
          <a:p>
            <a:pPr marL="274320" lvl="1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Canadian Junior Championships (CJC) / Canadian Swimming Championships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1F8A475E-1AAC-DF52-4230-219A141BC4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250" y="257175"/>
            <a:ext cx="2714625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362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F42DA9B-EBF3-9BE8-FBC4-3B147F3982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9848" y="456151"/>
            <a:ext cx="9712303" cy="5945697"/>
          </a:xfrm>
        </p:spPr>
      </p:pic>
    </p:spTree>
    <p:extLst>
      <p:ext uri="{BB962C8B-B14F-4D97-AF65-F5344CB8AC3E}">
        <p14:creationId xmlns:p14="http://schemas.microsoft.com/office/powerpoint/2010/main" val="479076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029EC-24D3-9745-EA65-0EAEF0578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NovaTech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Participation</a:t>
            </a:r>
            <a:endParaRPr lang="en-CA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526D45-4E97-4041-DC81-A4F8BCE82E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9"/>
            <a:ext cx="10848975" cy="4078960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840363-8E32-09E2-5D93-2D848598A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5600" y="247650"/>
            <a:ext cx="1428750" cy="1295400"/>
          </a:xfrm>
          <a:prstGeom prst="rect">
            <a:avLst/>
          </a:prstGeom>
          <a:solidFill>
            <a:srgbClr val="00B050"/>
          </a:solidFill>
        </p:spPr>
      </p:pic>
    </p:spTree>
    <p:extLst>
      <p:ext uri="{BB962C8B-B14F-4D97-AF65-F5344CB8AC3E}">
        <p14:creationId xmlns:p14="http://schemas.microsoft.com/office/powerpoint/2010/main" val="502214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A3E2F-4B3B-2F12-2593-9774A20B4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NovaTech – Level 1 and 2 (Central)</a:t>
            </a:r>
            <a:endParaRPr lang="en-CA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ED5C732-8385-DFDD-4A27-C0CDBF4AD6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0557003" cy="4472781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195EF3-3613-4509-BE38-D662EDE9D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3437" y="266700"/>
            <a:ext cx="142875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06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4FD94-EB0C-DF0B-25BF-A2097EDD3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 Group – AA and AAA</a:t>
            </a:r>
            <a:endParaRPr lang="en-CA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B2D8B-FABF-D5DC-F3E3-D7AAEBC3F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graduate from the NovaTech (NT) program before swimming in Age Group swim meets</a:t>
            </a:r>
          </a:p>
          <a:p>
            <a:pPr marL="45720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Competitions are around the province, by age and gender</a:t>
            </a:r>
          </a:p>
          <a:p>
            <a:pPr marL="45720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Season is combined in Age Group (AA and AAA) from September through December</a:t>
            </a:r>
          </a:p>
          <a:p>
            <a:pPr marL="45720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January, season splits between AA and AAA</a:t>
            </a:r>
          </a:p>
          <a:p>
            <a:pPr marL="45720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 swim meets are in 25m pools (SCM – short course meters)</a:t>
            </a:r>
          </a:p>
          <a:p>
            <a:pPr marL="45720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AAA will race in 50m pools (LCM – long course meters)</a:t>
            </a:r>
          </a:p>
          <a:p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F1F95D1-943F-029D-A171-C1163F0A5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725" y="266700"/>
            <a:ext cx="2714625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743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CE199D7-7E24-69C4-DEEC-8173C5479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7058"/>
            <a:ext cx="12192000" cy="502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50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B834C0-6812-41F4-DB11-549FBC004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7656"/>
            <a:ext cx="12192000" cy="466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246900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54188</TotalTime>
  <Words>877</Words>
  <Application>Microsoft Office PowerPoint</Application>
  <PresentationFormat>Widescreen</PresentationFormat>
  <Paragraphs>172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Corbel</vt:lpstr>
      <vt:lpstr>Wingdings</vt:lpstr>
      <vt:lpstr>Basis</vt:lpstr>
      <vt:lpstr>SWAT 101 Information for Parents</vt:lpstr>
      <vt:lpstr>Groups vs Competitions</vt:lpstr>
      <vt:lpstr>Swim Meets</vt:lpstr>
      <vt:lpstr>PowerPoint Presentation</vt:lpstr>
      <vt:lpstr>NovaTech – Participation</vt:lpstr>
      <vt:lpstr>NovaTech – Level 1 and 2 (Central)</vt:lpstr>
      <vt:lpstr>Age Group – AA and AAA</vt:lpstr>
      <vt:lpstr>PowerPoint Presentation</vt:lpstr>
      <vt:lpstr>PowerPoint Presentation</vt:lpstr>
      <vt:lpstr>PowerPoint Presentation</vt:lpstr>
      <vt:lpstr>Team Unify (SWAT webpage)</vt:lpstr>
      <vt:lpstr>PowerPoint Presentation</vt:lpstr>
      <vt:lpstr>PowerPoint Presentation</vt:lpstr>
      <vt:lpstr>Important links</vt:lpstr>
      <vt:lpstr>Volunteering</vt:lpstr>
      <vt:lpstr>Officiating</vt:lpstr>
      <vt:lpstr>Officials Training</vt:lpstr>
      <vt:lpstr>Level I – Red Pin</vt:lpstr>
      <vt:lpstr>Level II – White Pin</vt:lpstr>
      <vt:lpstr>SWAT Volunteer Requirements</vt:lpstr>
      <vt:lpstr>How to obtain volunteer points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SWAT 101 Information for Parents</dc:title>
  <dc:creator>Kristy Legge</dc:creator>
  <cp:lastModifiedBy>Kristina</cp:lastModifiedBy>
  <cp:revision>34</cp:revision>
  <dcterms:created xsi:type="dcterms:W3CDTF">2022-09-03T21:31:02Z</dcterms:created>
  <dcterms:modified xsi:type="dcterms:W3CDTF">2023-10-10T18:14:42Z</dcterms:modified>
</cp:coreProperties>
</file>